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3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91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BRAND EXPERIENCE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692000" y="747227"/>
            <a:ext cx="5760000" cy="5759993"/>
            <a:chOff x="2019545" y="1139317"/>
            <a:chExt cx="5249253" cy="5249246"/>
          </a:xfrm>
        </p:grpSpPr>
        <p:grpSp>
          <p:nvGrpSpPr>
            <p:cNvPr id="5" name="Group 4"/>
            <p:cNvGrpSpPr/>
            <p:nvPr/>
          </p:nvGrpSpPr>
          <p:grpSpPr>
            <a:xfrm>
              <a:off x="2019545" y="1139317"/>
              <a:ext cx="5249253" cy="5249246"/>
              <a:chOff x="1958058" y="1252833"/>
              <a:chExt cx="5249253" cy="5249246"/>
            </a:xfrm>
          </p:grpSpPr>
          <p:grpSp>
            <p:nvGrpSpPr>
              <p:cNvPr id="7" name="Group 6"/>
              <p:cNvGrpSpPr/>
              <p:nvPr/>
            </p:nvGrpSpPr>
            <p:grpSpPr>
              <a:xfrm rot="20618302">
                <a:off x="1958058" y="1252833"/>
                <a:ext cx="5249253" cy="5249246"/>
                <a:chOff x="1958058" y="1252833"/>
                <a:chExt cx="5249253" cy="5249246"/>
              </a:xfrm>
            </p:grpSpPr>
            <p:sp>
              <p:nvSpPr>
                <p:cNvPr id="16" name="Block Arc 15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4400000"/>
                    <a:gd name="adj2" fmla="val 162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7" name="Block Arc 16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2600000"/>
                    <a:gd name="adj2" fmla="val 144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8" name="Block Arc 17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0800000"/>
                    <a:gd name="adj2" fmla="val 126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9" name="Block Arc 18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9000000"/>
                    <a:gd name="adj2" fmla="val 10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0" name="Block Arc 19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7200000"/>
                    <a:gd name="adj2" fmla="val 90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1" name="Block Arc 20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5400000"/>
                    <a:gd name="adj2" fmla="val 72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2" name="Block Arc 21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3600000"/>
                    <a:gd name="adj2" fmla="val 54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3" name="Block Arc 22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800000"/>
                    <a:gd name="adj2" fmla="val 36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4" name="Block Arc 23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0"/>
                    <a:gd name="adj2" fmla="val 1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5" name="Block Arc 24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9800000"/>
                    <a:gd name="adj2" fmla="val 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6" name="Block Arc 25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8000000"/>
                    <a:gd name="adj2" fmla="val 19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7" name="Block Arc 26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6200000"/>
                    <a:gd name="adj2" fmla="val 180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8" name="Freeform 27"/>
                <p:cNvSpPr/>
                <p:nvPr/>
              </p:nvSpPr>
              <p:spPr>
                <a:xfrm rot="981698">
                  <a:off x="4138710" y="125283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Print advertisements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 rot="981698">
                  <a:off x="5229035" y="1544984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Social media sites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Freeform 29"/>
                <p:cNvSpPr/>
                <p:nvPr/>
              </p:nvSpPr>
              <p:spPr>
                <a:xfrm rot="981698">
                  <a:off x="6027209" y="2343157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1467" tIns="141466" rIns="141467" bIns="141466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Business card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 rot="981698">
                  <a:off x="6319360" y="34334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4007" tIns="144006" rIns="144007" bIns="144006" numCol="1" spcCol="1270" anchor="ctr" anchorCtr="0">
                  <a:noAutofit/>
                </a:bodyPr>
                <a:lstStyle/>
                <a:p>
                  <a:pPr lvl="0" algn="ctr" defTabSz="4889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Products packaging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Freeform 31"/>
                <p:cNvSpPr/>
                <p:nvPr/>
              </p:nvSpPr>
              <p:spPr>
                <a:xfrm rot="981698">
                  <a:off x="6027210" y="4523809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Receipt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Freeform 32"/>
                <p:cNvSpPr/>
                <p:nvPr/>
              </p:nvSpPr>
              <p:spPr>
                <a:xfrm rot="981698">
                  <a:off x="5229035" y="5321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900" dirty="0">
                      <a:solidFill>
                        <a:schemeClr val="bg1"/>
                      </a:solidFill>
                    </a:rPr>
                    <a:t>Physical environments</a:t>
                  </a:r>
                  <a:endParaRPr lang="en-US" sz="90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Freeform 33"/>
                <p:cNvSpPr/>
                <p:nvPr/>
              </p:nvSpPr>
              <p:spPr>
                <a:xfrm rot="981698">
                  <a:off x="4138710" y="5614135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Sales reps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" name="Freeform 34"/>
                <p:cNvSpPr/>
                <p:nvPr/>
              </p:nvSpPr>
              <p:spPr>
                <a:xfrm rot="981698">
                  <a:off x="3048384" y="5321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Follow up outreach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Freeform 35"/>
                <p:cNvSpPr/>
                <p:nvPr/>
              </p:nvSpPr>
              <p:spPr>
                <a:xfrm rot="981698">
                  <a:off x="2250210" y="4523809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Quality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 rot="981698">
                  <a:off x="1958058" y="34334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Customer service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" name="Freeform 37"/>
                <p:cNvSpPr/>
                <p:nvPr/>
              </p:nvSpPr>
              <p:spPr>
                <a:xfrm rot="981698">
                  <a:off x="2250210" y="2343157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 smtClean="0">
                      <a:solidFill>
                        <a:schemeClr val="bg1"/>
                      </a:solidFill>
                    </a:rPr>
                    <a:t>Owner's </a:t>
                  </a:r>
                  <a:r>
                    <a:rPr lang="en-US" sz="1050" dirty="0">
                      <a:solidFill>
                        <a:schemeClr val="bg1"/>
                      </a:solidFill>
                    </a:rPr>
                    <a:t>manuals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Freeform 38"/>
                <p:cNvSpPr/>
                <p:nvPr/>
              </p:nvSpPr>
              <p:spPr>
                <a:xfrm rot="981698">
                  <a:off x="3048384" y="1544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lvl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schemeClr val="bg1"/>
                      </a:solidFill>
                    </a:rPr>
                    <a:t>Website</a:t>
                  </a:r>
                  <a:endParaRPr lang="en-US" sz="1050" kern="12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 rot="3489019">
                <a:off x="3039531" y="2463181"/>
                <a:ext cx="2925061" cy="3068729"/>
                <a:chOff x="3501583" y="2697481"/>
                <a:chExt cx="2127631" cy="2225605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3634740" y="2819400"/>
                  <a:ext cx="1859280" cy="1859280"/>
                </a:xfrm>
                <a:prstGeom prst="ellipse">
                  <a:avLst/>
                </a:prstGeom>
                <a:solidFill>
                  <a:schemeClr val="tx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3677958" y="3796812"/>
                  <a:ext cx="1775070" cy="1015981"/>
                </a:xfrm>
                <a:custGeom>
                  <a:avLst/>
                  <a:gdLst/>
                  <a:ahLst/>
                  <a:cxnLst>
                    <a:cxn ang="0">
                      <a:pos x="0" y="71"/>
                    </a:cxn>
                    <a:cxn ang="0">
                      <a:pos x="124" y="142"/>
                    </a:cxn>
                    <a:cxn ang="0">
                      <a:pos x="248" y="71"/>
                    </a:cxn>
                    <a:cxn ang="0">
                      <a:pos x="124" y="0"/>
                    </a:cxn>
                    <a:cxn ang="0">
                      <a:pos x="0" y="71"/>
                    </a:cxn>
                  </a:cxnLst>
                  <a:rect l="0" t="0" r="r" b="b"/>
                  <a:pathLst>
                    <a:path w="248" h="142">
                      <a:moveTo>
                        <a:pt x="0" y="71"/>
                      </a:moveTo>
                      <a:cubicBezTo>
                        <a:pt x="25" y="113"/>
                        <a:pt x="71" y="142"/>
                        <a:pt x="124" y="142"/>
                      </a:cubicBezTo>
                      <a:cubicBezTo>
                        <a:pt x="177" y="142"/>
                        <a:pt x="223" y="113"/>
                        <a:pt x="248" y="71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schemeClr val="tx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Freeform 7"/>
                <p:cNvSpPr>
                  <a:spLocks/>
                </p:cNvSpPr>
                <p:nvPr/>
              </p:nvSpPr>
              <p:spPr bwMode="auto">
                <a:xfrm>
                  <a:off x="3501583" y="2697669"/>
                  <a:ext cx="1015982" cy="1539423"/>
                </a:xfrm>
                <a:custGeom>
                  <a:avLst/>
                  <a:gdLst/>
                  <a:ahLst/>
                  <a:cxnLst>
                    <a:cxn ang="0">
                      <a:pos x="142" y="0"/>
                    </a:cxn>
                    <a:cxn ang="0">
                      <a:pos x="0" y="145"/>
                    </a:cxn>
                    <a:cxn ang="0">
                      <a:pos x="18" y="215"/>
                    </a:cxn>
                    <a:cxn ang="0">
                      <a:pos x="142" y="143"/>
                    </a:cxn>
                    <a:cxn ang="0">
                      <a:pos x="142" y="0"/>
                    </a:cxn>
                  </a:cxnLst>
                  <a:rect l="0" t="0" r="r" b="b"/>
                  <a:pathLst>
                    <a:path w="142" h="215">
                      <a:moveTo>
                        <a:pt x="142" y="0"/>
                      </a:moveTo>
                      <a:cubicBezTo>
                        <a:pt x="63" y="2"/>
                        <a:pt x="0" y="66"/>
                        <a:pt x="0" y="145"/>
                      </a:cubicBezTo>
                      <a:cubicBezTo>
                        <a:pt x="0" y="170"/>
                        <a:pt x="7" y="194"/>
                        <a:pt x="18" y="215"/>
                      </a:cubicBezTo>
                      <a:cubicBezTo>
                        <a:pt x="142" y="143"/>
                        <a:pt x="142" y="143"/>
                        <a:pt x="142" y="143"/>
                      </a:cubicBezTo>
                      <a:lnTo>
                        <a:pt x="142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schemeClr val="tx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4605507" y="2697481"/>
                  <a:ext cx="1023707" cy="1531696"/>
                </a:xfrm>
                <a:custGeom>
                  <a:avLst/>
                  <a:gdLst/>
                  <a:ahLst/>
                  <a:cxnLst>
                    <a:cxn ang="0">
                      <a:pos x="125" y="214"/>
                    </a:cxn>
                    <a:cxn ang="0">
                      <a:pos x="143" y="145"/>
                    </a:cxn>
                    <a:cxn ang="0">
                      <a:pos x="0" y="0"/>
                    </a:cxn>
                    <a:cxn ang="0">
                      <a:pos x="0" y="143"/>
                    </a:cxn>
                    <a:cxn ang="0">
                      <a:pos x="125" y="214"/>
                    </a:cxn>
                  </a:cxnLst>
                  <a:rect l="0" t="0" r="r" b="b"/>
                  <a:pathLst>
                    <a:path w="143" h="214">
                      <a:moveTo>
                        <a:pt x="125" y="214"/>
                      </a:moveTo>
                      <a:cubicBezTo>
                        <a:pt x="136" y="194"/>
                        <a:pt x="143" y="170"/>
                        <a:pt x="143" y="145"/>
                      </a:cubicBezTo>
                      <a:cubicBezTo>
                        <a:pt x="143" y="66"/>
                        <a:pt x="79" y="2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lnTo>
                        <a:pt x="125" y="21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schemeClr val="tx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 rot="18110981">
                  <a:off x="3263925" y="3281418"/>
                  <a:ext cx="1367589" cy="2040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Pre Purchase Experience</a:t>
                  </a:r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 rot="18110981">
                  <a:off x="4902928" y="3486842"/>
                  <a:ext cx="868582" cy="34683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Purchase Experience</a:t>
                  </a:r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 rot="18110981">
                  <a:off x="4353522" y="4266390"/>
                  <a:ext cx="966559" cy="34683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Post Purchase Experience</a:t>
                  </a:r>
                </a:p>
              </p:txBody>
            </p:sp>
          </p:grpSp>
        </p:grpSp>
        <p:sp>
          <p:nvSpPr>
            <p:cNvPr id="6" name="Freeform 5"/>
            <p:cNvSpPr/>
            <p:nvPr/>
          </p:nvSpPr>
          <p:spPr>
            <a:xfrm>
              <a:off x="4065070" y="3262703"/>
              <a:ext cx="1143000" cy="1143000"/>
            </a:xfrm>
            <a:custGeom>
              <a:avLst/>
              <a:gdLst>
                <a:gd name="connsiteX0" fmla="*/ 0 w 887951"/>
                <a:gd name="connsiteY0" fmla="*/ 443972 h 887944"/>
                <a:gd name="connsiteX1" fmla="*/ 443976 w 887951"/>
                <a:gd name="connsiteY1" fmla="*/ 0 h 887944"/>
                <a:gd name="connsiteX2" fmla="*/ 887952 w 887951"/>
                <a:gd name="connsiteY2" fmla="*/ 443972 h 887944"/>
                <a:gd name="connsiteX3" fmla="*/ 443976 w 887951"/>
                <a:gd name="connsiteY3" fmla="*/ 887944 h 887944"/>
                <a:gd name="connsiteX4" fmla="*/ 0 w 887951"/>
                <a:gd name="connsiteY4" fmla="*/ 443972 h 88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7951" h="887944">
                  <a:moveTo>
                    <a:pt x="0" y="443972"/>
                  </a:moveTo>
                  <a:cubicBezTo>
                    <a:pt x="0" y="198773"/>
                    <a:pt x="198775" y="0"/>
                    <a:pt x="443976" y="0"/>
                  </a:cubicBezTo>
                  <a:cubicBezTo>
                    <a:pt x="689177" y="0"/>
                    <a:pt x="887952" y="198773"/>
                    <a:pt x="887952" y="443972"/>
                  </a:cubicBezTo>
                  <a:cubicBezTo>
                    <a:pt x="887952" y="689171"/>
                    <a:pt x="689177" y="887944"/>
                    <a:pt x="443976" y="887944"/>
                  </a:cubicBezTo>
                  <a:cubicBezTo>
                    <a:pt x="198775" y="887944"/>
                    <a:pt x="0" y="689171"/>
                    <a:pt x="0" y="443972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tx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1467" tIns="141466" rIns="141467" bIns="141466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Your Company</a:t>
              </a:r>
              <a:endParaRPr lang="en-US" sz="1600" b="1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515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BRAND EXPERIENCE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692000" y="747227"/>
            <a:ext cx="5760000" cy="5759993"/>
            <a:chOff x="2019545" y="1139317"/>
            <a:chExt cx="5249253" cy="5249246"/>
          </a:xfrm>
        </p:grpSpPr>
        <p:grpSp>
          <p:nvGrpSpPr>
            <p:cNvPr id="5" name="Group 4"/>
            <p:cNvGrpSpPr/>
            <p:nvPr/>
          </p:nvGrpSpPr>
          <p:grpSpPr>
            <a:xfrm>
              <a:off x="2019545" y="1139317"/>
              <a:ext cx="5249253" cy="5249246"/>
              <a:chOff x="1958058" y="1252833"/>
              <a:chExt cx="5249253" cy="5249246"/>
            </a:xfrm>
          </p:grpSpPr>
          <p:grpSp>
            <p:nvGrpSpPr>
              <p:cNvPr id="7" name="Group 6"/>
              <p:cNvGrpSpPr/>
              <p:nvPr/>
            </p:nvGrpSpPr>
            <p:grpSpPr>
              <a:xfrm rot="20618302">
                <a:off x="1958058" y="1252833"/>
                <a:ext cx="5249253" cy="5249246"/>
                <a:chOff x="1958058" y="1252833"/>
                <a:chExt cx="5249253" cy="5249246"/>
              </a:xfrm>
            </p:grpSpPr>
            <p:sp>
              <p:nvSpPr>
                <p:cNvPr id="16" name="Block Arc 15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4400000"/>
                    <a:gd name="adj2" fmla="val 162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7" name="Block Arc 16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2600000"/>
                    <a:gd name="adj2" fmla="val 144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8" name="Block Arc 17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0800000"/>
                    <a:gd name="adj2" fmla="val 126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9" name="Block Arc 18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9000000"/>
                    <a:gd name="adj2" fmla="val 10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0" name="Block Arc 19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7200000"/>
                    <a:gd name="adj2" fmla="val 90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1" name="Block Arc 20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5400000"/>
                    <a:gd name="adj2" fmla="val 72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2" name="Block Arc 21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3600000"/>
                    <a:gd name="adj2" fmla="val 54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3" name="Block Arc 22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800000"/>
                    <a:gd name="adj2" fmla="val 36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4" name="Block Arc 23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0"/>
                    <a:gd name="adj2" fmla="val 1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5" name="Block Arc 24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9800000"/>
                    <a:gd name="adj2" fmla="val 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6" name="Block Arc 25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8000000"/>
                    <a:gd name="adj2" fmla="val 198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7" name="Block Arc 26"/>
                <p:cNvSpPr/>
                <p:nvPr/>
              </p:nvSpPr>
              <p:spPr>
                <a:xfrm>
                  <a:off x="2376648" y="1671418"/>
                  <a:ext cx="4412075" cy="4412075"/>
                </a:xfrm>
                <a:prstGeom prst="blockArc">
                  <a:avLst>
                    <a:gd name="adj1" fmla="val 16200000"/>
                    <a:gd name="adj2" fmla="val 18000000"/>
                    <a:gd name="adj3" fmla="val 2302"/>
                  </a:avLst>
                </a:pr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8" name="Freeform 27"/>
                <p:cNvSpPr/>
                <p:nvPr/>
              </p:nvSpPr>
              <p:spPr>
                <a:xfrm rot="981698">
                  <a:off x="4138710" y="125283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Print advertisements</a:t>
                  </a:r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 rot="981698">
                  <a:off x="5229035" y="1544984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Social media sites</a:t>
                  </a:r>
                </a:p>
              </p:txBody>
            </p:sp>
            <p:sp>
              <p:nvSpPr>
                <p:cNvPr id="30" name="Freeform 29"/>
                <p:cNvSpPr/>
                <p:nvPr/>
              </p:nvSpPr>
              <p:spPr>
                <a:xfrm rot="981698">
                  <a:off x="6027209" y="2343157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1467" tIns="141466" rIns="141467" bIns="141466" numCol="1" spcCol="1270" anchor="ctr" anchorCtr="0">
                  <a:noAutofit/>
                </a:bodyPr>
                <a:lstStyle/>
                <a:p>
                  <a:pPr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Business card</a:t>
                  </a:r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 rot="981698">
                  <a:off x="6319360" y="34334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4007" tIns="144006" rIns="144007" bIns="144006" numCol="1" spcCol="1270" anchor="ctr" anchorCtr="0">
                  <a:noAutofit/>
                </a:bodyPr>
                <a:lstStyle/>
                <a:p>
                  <a:pPr algn="ctr" defTabSz="4889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Products packaging</a:t>
                  </a:r>
                </a:p>
              </p:txBody>
            </p:sp>
            <p:sp>
              <p:nvSpPr>
                <p:cNvPr id="32" name="Freeform 31"/>
                <p:cNvSpPr/>
                <p:nvPr/>
              </p:nvSpPr>
              <p:spPr>
                <a:xfrm rot="981698">
                  <a:off x="6027210" y="4523809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Receipt</a:t>
                  </a:r>
                </a:p>
              </p:txBody>
            </p:sp>
            <p:sp>
              <p:nvSpPr>
                <p:cNvPr id="33" name="Freeform 32"/>
                <p:cNvSpPr/>
                <p:nvPr/>
              </p:nvSpPr>
              <p:spPr>
                <a:xfrm rot="981698">
                  <a:off x="5229035" y="5321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900" dirty="0">
                      <a:solidFill>
                        <a:prstClr val="white"/>
                      </a:solidFill>
                    </a:rPr>
                    <a:t>Physical environments</a:t>
                  </a:r>
                </a:p>
              </p:txBody>
            </p:sp>
            <p:sp>
              <p:nvSpPr>
                <p:cNvPr id="34" name="Freeform 33"/>
                <p:cNvSpPr/>
                <p:nvPr/>
              </p:nvSpPr>
              <p:spPr>
                <a:xfrm rot="981698">
                  <a:off x="4138710" y="5614135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Sales reps</a:t>
                  </a:r>
                </a:p>
              </p:txBody>
            </p:sp>
            <p:sp>
              <p:nvSpPr>
                <p:cNvPr id="35" name="Freeform 34"/>
                <p:cNvSpPr/>
                <p:nvPr/>
              </p:nvSpPr>
              <p:spPr>
                <a:xfrm rot="981698">
                  <a:off x="3048384" y="5321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Follow up outreach</a:t>
                  </a:r>
                </a:p>
              </p:txBody>
            </p:sp>
            <p:sp>
              <p:nvSpPr>
                <p:cNvPr id="36" name="Freeform 35"/>
                <p:cNvSpPr/>
                <p:nvPr/>
              </p:nvSpPr>
              <p:spPr>
                <a:xfrm rot="981698">
                  <a:off x="2250210" y="4523809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Quality</a:t>
                  </a:r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 rot="981698">
                  <a:off x="1958058" y="34334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Customer service</a:t>
                  </a:r>
                </a:p>
              </p:txBody>
            </p:sp>
            <p:sp>
              <p:nvSpPr>
                <p:cNvPr id="38" name="Freeform 37"/>
                <p:cNvSpPr/>
                <p:nvPr/>
              </p:nvSpPr>
              <p:spPr>
                <a:xfrm rot="981698">
                  <a:off x="2250210" y="2343157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 smtClean="0">
                      <a:solidFill>
                        <a:prstClr val="white"/>
                      </a:solidFill>
                    </a:rPr>
                    <a:t>Owner's </a:t>
                  </a:r>
                  <a:r>
                    <a:rPr lang="en-US" sz="1050" dirty="0">
                      <a:solidFill>
                        <a:prstClr val="white"/>
                      </a:solidFill>
                    </a:rPr>
                    <a:t>manuals</a:t>
                  </a:r>
                </a:p>
              </p:txBody>
            </p:sp>
            <p:sp>
              <p:nvSpPr>
                <p:cNvPr id="39" name="Freeform 38"/>
                <p:cNvSpPr/>
                <p:nvPr/>
              </p:nvSpPr>
              <p:spPr>
                <a:xfrm rot="981698">
                  <a:off x="3048384" y="1544983"/>
                  <a:ext cx="887951" cy="887944"/>
                </a:xfrm>
                <a:custGeom>
                  <a:avLst/>
                  <a:gdLst>
                    <a:gd name="connsiteX0" fmla="*/ 0 w 887951"/>
                    <a:gd name="connsiteY0" fmla="*/ 443972 h 887944"/>
                    <a:gd name="connsiteX1" fmla="*/ 443976 w 887951"/>
                    <a:gd name="connsiteY1" fmla="*/ 0 h 887944"/>
                    <a:gd name="connsiteX2" fmla="*/ 887952 w 887951"/>
                    <a:gd name="connsiteY2" fmla="*/ 443972 h 887944"/>
                    <a:gd name="connsiteX3" fmla="*/ 443976 w 887951"/>
                    <a:gd name="connsiteY3" fmla="*/ 887944 h 887944"/>
                    <a:gd name="connsiteX4" fmla="*/ 0 w 887951"/>
                    <a:gd name="connsiteY4" fmla="*/ 443972 h 88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7951" h="887944">
                      <a:moveTo>
                        <a:pt x="0" y="443972"/>
                      </a:moveTo>
                      <a:cubicBezTo>
                        <a:pt x="0" y="198773"/>
                        <a:pt x="198775" y="0"/>
                        <a:pt x="443976" y="0"/>
                      </a:cubicBezTo>
                      <a:cubicBezTo>
                        <a:pt x="689177" y="0"/>
                        <a:pt x="887952" y="198773"/>
                        <a:pt x="887952" y="443972"/>
                      </a:cubicBezTo>
                      <a:cubicBezTo>
                        <a:pt x="887952" y="689171"/>
                        <a:pt x="689177" y="887944"/>
                        <a:pt x="443976" y="887944"/>
                      </a:cubicBezTo>
                      <a:cubicBezTo>
                        <a:pt x="198775" y="887944"/>
                        <a:pt x="0" y="689171"/>
                        <a:pt x="0" y="44397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45277" tIns="145276" rIns="145277" bIns="145276" numCol="1" spcCol="1270" anchor="ctr" anchorCtr="0">
                  <a:noAutofit/>
                </a:bodyPr>
                <a:lstStyle/>
                <a:p>
                  <a:pPr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050" dirty="0">
                      <a:solidFill>
                        <a:prstClr val="white"/>
                      </a:solidFill>
                    </a:rPr>
                    <a:t>Website</a:t>
                  </a: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 rot="3489019">
                <a:off x="3039531" y="2463181"/>
                <a:ext cx="2925061" cy="3068729"/>
                <a:chOff x="3501583" y="2697481"/>
                <a:chExt cx="2127631" cy="2225605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3634740" y="2819400"/>
                  <a:ext cx="1859280" cy="185928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3677958" y="3796812"/>
                  <a:ext cx="1775070" cy="1015981"/>
                </a:xfrm>
                <a:custGeom>
                  <a:avLst/>
                  <a:gdLst/>
                  <a:ahLst/>
                  <a:cxnLst>
                    <a:cxn ang="0">
                      <a:pos x="0" y="71"/>
                    </a:cxn>
                    <a:cxn ang="0">
                      <a:pos x="124" y="142"/>
                    </a:cxn>
                    <a:cxn ang="0">
                      <a:pos x="248" y="71"/>
                    </a:cxn>
                    <a:cxn ang="0">
                      <a:pos x="124" y="0"/>
                    </a:cxn>
                    <a:cxn ang="0">
                      <a:pos x="0" y="71"/>
                    </a:cxn>
                  </a:cxnLst>
                  <a:rect l="0" t="0" r="r" b="b"/>
                  <a:pathLst>
                    <a:path w="248" h="142">
                      <a:moveTo>
                        <a:pt x="0" y="71"/>
                      </a:moveTo>
                      <a:cubicBezTo>
                        <a:pt x="25" y="113"/>
                        <a:pt x="71" y="142"/>
                        <a:pt x="124" y="142"/>
                      </a:cubicBezTo>
                      <a:cubicBezTo>
                        <a:pt x="177" y="142"/>
                        <a:pt x="223" y="113"/>
                        <a:pt x="248" y="71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prstClr val="black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Freeform 7"/>
                <p:cNvSpPr>
                  <a:spLocks/>
                </p:cNvSpPr>
                <p:nvPr/>
              </p:nvSpPr>
              <p:spPr bwMode="auto">
                <a:xfrm>
                  <a:off x="3501583" y="2697669"/>
                  <a:ext cx="1015982" cy="1539423"/>
                </a:xfrm>
                <a:custGeom>
                  <a:avLst/>
                  <a:gdLst/>
                  <a:ahLst/>
                  <a:cxnLst>
                    <a:cxn ang="0">
                      <a:pos x="142" y="0"/>
                    </a:cxn>
                    <a:cxn ang="0">
                      <a:pos x="0" y="145"/>
                    </a:cxn>
                    <a:cxn ang="0">
                      <a:pos x="18" y="215"/>
                    </a:cxn>
                    <a:cxn ang="0">
                      <a:pos x="142" y="143"/>
                    </a:cxn>
                    <a:cxn ang="0">
                      <a:pos x="142" y="0"/>
                    </a:cxn>
                  </a:cxnLst>
                  <a:rect l="0" t="0" r="r" b="b"/>
                  <a:pathLst>
                    <a:path w="142" h="215">
                      <a:moveTo>
                        <a:pt x="142" y="0"/>
                      </a:moveTo>
                      <a:cubicBezTo>
                        <a:pt x="63" y="2"/>
                        <a:pt x="0" y="66"/>
                        <a:pt x="0" y="145"/>
                      </a:cubicBezTo>
                      <a:cubicBezTo>
                        <a:pt x="0" y="170"/>
                        <a:pt x="7" y="194"/>
                        <a:pt x="18" y="215"/>
                      </a:cubicBezTo>
                      <a:cubicBezTo>
                        <a:pt x="142" y="143"/>
                        <a:pt x="142" y="143"/>
                        <a:pt x="142" y="143"/>
                      </a:cubicBezTo>
                      <a:lnTo>
                        <a:pt x="14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prstClr val="black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4605507" y="2697481"/>
                  <a:ext cx="1023707" cy="1531696"/>
                </a:xfrm>
                <a:custGeom>
                  <a:avLst/>
                  <a:gdLst/>
                  <a:ahLst/>
                  <a:cxnLst>
                    <a:cxn ang="0">
                      <a:pos x="125" y="214"/>
                    </a:cxn>
                    <a:cxn ang="0">
                      <a:pos x="143" y="145"/>
                    </a:cxn>
                    <a:cxn ang="0">
                      <a:pos x="0" y="0"/>
                    </a:cxn>
                    <a:cxn ang="0">
                      <a:pos x="0" y="143"/>
                    </a:cxn>
                    <a:cxn ang="0">
                      <a:pos x="125" y="214"/>
                    </a:cxn>
                  </a:cxnLst>
                  <a:rect l="0" t="0" r="r" b="b"/>
                  <a:pathLst>
                    <a:path w="143" h="214">
                      <a:moveTo>
                        <a:pt x="125" y="214"/>
                      </a:moveTo>
                      <a:cubicBezTo>
                        <a:pt x="136" y="194"/>
                        <a:pt x="143" y="170"/>
                        <a:pt x="143" y="145"/>
                      </a:cubicBezTo>
                      <a:cubicBezTo>
                        <a:pt x="143" y="66"/>
                        <a:pt x="79" y="2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lnTo>
                        <a:pt x="125" y="21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1400">
                    <a:solidFill>
                      <a:prstClr val="black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 rot="18110981">
                  <a:off x="3263925" y="3281418"/>
                  <a:ext cx="1367589" cy="2040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prstClr val="white"/>
                      </a:solidFill>
                    </a:rPr>
                    <a:t>Pre Purchase Experience</a:t>
                  </a:r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 rot="18110981">
                  <a:off x="4902928" y="3486842"/>
                  <a:ext cx="868582" cy="34683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prstClr val="white"/>
                      </a:solidFill>
                    </a:rPr>
                    <a:t>Purchase Experience</a:t>
                  </a:r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 rot="18110981">
                  <a:off x="4353522" y="4266390"/>
                  <a:ext cx="966559" cy="34683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prstClr val="white"/>
                      </a:solidFill>
                    </a:rPr>
                    <a:t>Post Purchase Experience</a:t>
                  </a:r>
                </a:p>
              </p:txBody>
            </p:sp>
          </p:grpSp>
        </p:grpSp>
        <p:sp>
          <p:nvSpPr>
            <p:cNvPr id="6" name="Freeform 5"/>
            <p:cNvSpPr/>
            <p:nvPr/>
          </p:nvSpPr>
          <p:spPr>
            <a:xfrm>
              <a:off x="4065070" y="3262703"/>
              <a:ext cx="1143000" cy="1143000"/>
            </a:xfrm>
            <a:custGeom>
              <a:avLst/>
              <a:gdLst>
                <a:gd name="connsiteX0" fmla="*/ 0 w 887951"/>
                <a:gd name="connsiteY0" fmla="*/ 443972 h 887944"/>
                <a:gd name="connsiteX1" fmla="*/ 443976 w 887951"/>
                <a:gd name="connsiteY1" fmla="*/ 0 h 887944"/>
                <a:gd name="connsiteX2" fmla="*/ 887952 w 887951"/>
                <a:gd name="connsiteY2" fmla="*/ 443972 h 887944"/>
                <a:gd name="connsiteX3" fmla="*/ 443976 w 887951"/>
                <a:gd name="connsiteY3" fmla="*/ 887944 h 887944"/>
                <a:gd name="connsiteX4" fmla="*/ 0 w 887951"/>
                <a:gd name="connsiteY4" fmla="*/ 443972 h 88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7951" h="887944">
                  <a:moveTo>
                    <a:pt x="0" y="443972"/>
                  </a:moveTo>
                  <a:cubicBezTo>
                    <a:pt x="0" y="198773"/>
                    <a:pt x="198775" y="0"/>
                    <a:pt x="443976" y="0"/>
                  </a:cubicBezTo>
                  <a:cubicBezTo>
                    <a:pt x="689177" y="0"/>
                    <a:pt x="887952" y="198773"/>
                    <a:pt x="887952" y="443972"/>
                  </a:cubicBezTo>
                  <a:cubicBezTo>
                    <a:pt x="887952" y="689171"/>
                    <a:pt x="689177" y="887944"/>
                    <a:pt x="443976" y="887944"/>
                  </a:cubicBezTo>
                  <a:cubicBezTo>
                    <a:pt x="198775" y="887944"/>
                    <a:pt x="0" y="689171"/>
                    <a:pt x="0" y="443972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solidFill>
                <a:schemeClr val="accent4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1467" tIns="141466" rIns="141467" bIns="141466" numCol="1" spcCol="1270" anchor="ctr" anchorCtr="0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prstClr val="white"/>
                  </a:solidFill>
                </a:rPr>
                <a:t>Your Company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898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12070</TotalTime>
  <Words>80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BRAND EXPERIENCE</vt:lpstr>
      <vt:lpstr>BRAND EXPERIENCE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95</cp:revision>
  <dcterms:created xsi:type="dcterms:W3CDTF">2013-10-09T19:52:03Z</dcterms:created>
  <dcterms:modified xsi:type="dcterms:W3CDTF">2017-04-19T11:18:51Z</dcterms:modified>
</cp:coreProperties>
</file>