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A"/>
    <a:srgbClr val="2276CA"/>
    <a:srgbClr val="004474"/>
    <a:srgbClr val="001E3A"/>
    <a:srgbClr val="97C6E8"/>
    <a:srgbClr val="002D4D"/>
    <a:srgbClr val="338DCD"/>
    <a:srgbClr val="011E3A"/>
    <a:srgbClr val="022C57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06" autoAdjust="0"/>
    <p:restoredTop sz="94635" autoAdjust="0"/>
  </p:normalViewPr>
  <p:slideViewPr>
    <p:cSldViewPr snapToGrid="0">
      <p:cViewPr varScale="1">
        <p:scale>
          <a:sx n="124" d="100"/>
          <a:sy n="124" d="100"/>
        </p:scale>
        <p:origin x="22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1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805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522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9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0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MARKETING HOURGLASS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000" i="0" u="none" strike="noStrike" dirty="0">
                <a:solidFill>
                  <a:srgbClr val="000000"/>
                </a:solidFill>
                <a:effectLst/>
              </a:rPr>
              <a:t>The Latest E-Commerce Marketing Funnel Becomes an Hourglass</a:t>
            </a:r>
            <a:endParaRPr lang="en-US" sz="2000" dirty="0">
              <a:effectLst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68DF67-559F-46DD-B306-BEBFFB9E3F36}"/>
              </a:ext>
            </a:extLst>
          </p:cNvPr>
          <p:cNvGrpSpPr/>
          <p:nvPr/>
        </p:nvGrpSpPr>
        <p:grpSpPr>
          <a:xfrm>
            <a:off x="1383340" y="1023694"/>
            <a:ext cx="6377320" cy="5686317"/>
            <a:chOff x="1383340" y="1023694"/>
            <a:chExt cx="6377320" cy="5686317"/>
          </a:xfrm>
        </p:grpSpPr>
        <p:sp>
          <p:nvSpPr>
            <p:cNvPr id="116" name="Rectangle: Single Corner Snipped 115">
              <a:extLst>
                <a:ext uri="{FF2B5EF4-FFF2-40B4-BE49-F238E27FC236}">
                  <a16:creationId xmlns:a16="http://schemas.microsoft.com/office/drawing/2014/main" id="{9CBCFCA9-AB84-46B7-9502-AA885C9FDD87}"/>
                </a:ext>
              </a:extLst>
            </p:cNvPr>
            <p:cNvSpPr/>
            <p:nvPr/>
          </p:nvSpPr>
          <p:spPr>
            <a:xfrm>
              <a:off x="3188660" y="1392846"/>
              <a:ext cx="4572000" cy="360000"/>
            </a:xfrm>
            <a:prstGeom prst="snip1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7" name="Rectangle: Single Corner Snipped 116">
              <a:extLst>
                <a:ext uri="{FF2B5EF4-FFF2-40B4-BE49-F238E27FC236}">
                  <a16:creationId xmlns:a16="http://schemas.microsoft.com/office/drawing/2014/main" id="{869BFEE4-3FE3-4444-97AF-D1B0AC5C5314}"/>
                </a:ext>
              </a:extLst>
            </p:cNvPr>
            <p:cNvSpPr/>
            <p:nvPr/>
          </p:nvSpPr>
          <p:spPr>
            <a:xfrm flipV="1">
              <a:off x="3188660" y="5959151"/>
              <a:ext cx="4572000" cy="360000"/>
            </a:xfrm>
            <a:prstGeom prst="snip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D22DE57-186F-40AE-8FDE-D088A60E6DC4}"/>
                </a:ext>
              </a:extLst>
            </p:cNvPr>
            <p:cNvSpPr/>
            <p:nvPr/>
          </p:nvSpPr>
          <p:spPr>
            <a:xfrm>
              <a:off x="3188660" y="1841482"/>
              <a:ext cx="4572000" cy="36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D9670B5-BB80-4365-AAB0-8D7C7DD36E0B}"/>
                </a:ext>
              </a:extLst>
            </p:cNvPr>
            <p:cNvSpPr/>
            <p:nvPr/>
          </p:nvSpPr>
          <p:spPr>
            <a:xfrm>
              <a:off x="3188660" y="2290260"/>
              <a:ext cx="4572000" cy="360000"/>
            </a:xfrm>
            <a:prstGeom prst="rect">
              <a:avLst/>
            </a:prstGeom>
            <a:solidFill>
              <a:schemeClr val="accent1"/>
            </a:solidFill>
            <a:ln w="9525" cap="flat">
              <a:solidFill>
                <a:srgbClr val="005A9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5C36D6F-EAD9-40EF-9FAF-6D5F5555DC2F}"/>
                </a:ext>
              </a:extLst>
            </p:cNvPr>
            <p:cNvSpPr/>
            <p:nvPr/>
          </p:nvSpPr>
          <p:spPr>
            <a:xfrm>
              <a:off x="3188660" y="2737754"/>
              <a:ext cx="4572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>
              <a:solidFill>
                <a:srgbClr val="00447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Rectangle: Single Corner Snipped 120">
              <a:extLst>
                <a:ext uri="{FF2B5EF4-FFF2-40B4-BE49-F238E27FC236}">
                  <a16:creationId xmlns:a16="http://schemas.microsoft.com/office/drawing/2014/main" id="{2102A7D6-10CC-4BFE-BB4A-2AB46FBB753C}"/>
                </a:ext>
              </a:extLst>
            </p:cNvPr>
            <p:cNvSpPr/>
            <p:nvPr/>
          </p:nvSpPr>
          <p:spPr>
            <a:xfrm flipV="1">
              <a:off x="3188660" y="3185248"/>
              <a:ext cx="4572000" cy="360000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 w="9525" cap="flat">
              <a:solidFill>
                <a:srgbClr val="002D4D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Rectangle: Single Corner Snipped 121">
              <a:extLst>
                <a:ext uri="{FF2B5EF4-FFF2-40B4-BE49-F238E27FC236}">
                  <a16:creationId xmlns:a16="http://schemas.microsoft.com/office/drawing/2014/main" id="{2376799A-3BC2-4975-8F0B-455DF4DA03A2}"/>
                </a:ext>
              </a:extLst>
            </p:cNvPr>
            <p:cNvSpPr/>
            <p:nvPr/>
          </p:nvSpPr>
          <p:spPr>
            <a:xfrm>
              <a:off x="3188660" y="4167730"/>
              <a:ext cx="4572000" cy="360000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 w="9525" cap="flat">
              <a:solidFill>
                <a:srgbClr val="002D4D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3720BD1-9E6A-43CA-A295-6638C1641E02}"/>
                </a:ext>
              </a:extLst>
            </p:cNvPr>
            <p:cNvSpPr/>
            <p:nvPr/>
          </p:nvSpPr>
          <p:spPr>
            <a:xfrm>
              <a:off x="3188660" y="4615224"/>
              <a:ext cx="4572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>
              <a:solidFill>
                <a:srgbClr val="00447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335BA9F7-F50C-4C97-929F-1E12D9745B75}"/>
                </a:ext>
              </a:extLst>
            </p:cNvPr>
            <p:cNvSpPr/>
            <p:nvPr/>
          </p:nvSpPr>
          <p:spPr>
            <a:xfrm>
              <a:off x="3188660" y="5062718"/>
              <a:ext cx="4572000" cy="360000"/>
            </a:xfrm>
            <a:prstGeom prst="rect">
              <a:avLst/>
            </a:prstGeom>
            <a:solidFill>
              <a:schemeClr val="accent1"/>
            </a:solidFill>
            <a:ln w="9525" cap="flat">
              <a:solidFill>
                <a:srgbClr val="005A9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9E86A38-2AD1-4BAE-9F37-45A5EFEF5916}"/>
                </a:ext>
              </a:extLst>
            </p:cNvPr>
            <p:cNvSpPr/>
            <p:nvPr/>
          </p:nvSpPr>
          <p:spPr>
            <a:xfrm>
              <a:off x="3188660" y="5510212"/>
              <a:ext cx="4572000" cy="36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solidFill>
                <a:srgbClr val="2276CA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BF0440C-546B-4723-8FFE-AECEB4C069F7}"/>
                </a:ext>
              </a:extLst>
            </p:cNvPr>
            <p:cNvSpPr/>
            <p:nvPr/>
          </p:nvSpPr>
          <p:spPr>
            <a:xfrm>
              <a:off x="1638633" y="1391990"/>
              <a:ext cx="2655165" cy="4928608"/>
            </a:xfrm>
            <a:custGeom>
              <a:avLst/>
              <a:gdLst>
                <a:gd name="connsiteX0" fmla="*/ 2476510 w 2476509"/>
                <a:gd name="connsiteY0" fmla="*/ 361731 h 4179074"/>
                <a:gd name="connsiteX1" fmla="*/ 2476510 w 2476509"/>
                <a:gd name="connsiteY1" fmla="*/ 19 h 4179074"/>
                <a:gd name="connsiteX2" fmla="*/ 29 w 2476509"/>
                <a:gd name="connsiteY2" fmla="*/ 0 h 4179074"/>
                <a:gd name="connsiteX3" fmla="*/ 29 w 2476509"/>
                <a:gd name="connsiteY3" fmla="*/ 361712 h 4179074"/>
                <a:gd name="connsiteX4" fmla="*/ 748513 w 2476509"/>
                <a:gd name="connsiteY4" fmla="*/ 1821694 h 4179074"/>
                <a:gd name="connsiteX5" fmla="*/ 885006 w 2476509"/>
                <a:gd name="connsiteY5" fmla="*/ 2089585 h 4179074"/>
                <a:gd name="connsiteX6" fmla="*/ 748979 w 2476509"/>
                <a:gd name="connsiteY6" fmla="*/ 2357114 h 4179074"/>
                <a:gd name="connsiteX7" fmla="*/ 0 w 2476509"/>
                <a:gd name="connsiteY7" fmla="*/ 3817334 h 4179074"/>
                <a:gd name="connsiteX8" fmla="*/ 0 w 2476509"/>
                <a:gd name="connsiteY8" fmla="*/ 4179056 h 4179074"/>
                <a:gd name="connsiteX9" fmla="*/ 2476481 w 2476509"/>
                <a:gd name="connsiteY9" fmla="*/ 4179075 h 4179074"/>
                <a:gd name="connsiteX10" fmla="*/ 2476481 w 2476509"/>
                <a:gd name="connsiteY10" fmla="*/ 3817363 h 4179074"/>
                <a:gd name="connsiteX11" fmla="*/ 1727473 w 2476509"/>
                <a:gd name="connsiteY11" fmla="*/ 2357114 h 4179074"/>
                <a:gd name="connsiteX12" fmla="*/ 1591504 w 2476509"/>
                <a:gd name="connsiteY12" fmla="*/ 2089623 h 4179074"/>
                <a:gd name="connsiteX13" fmla="*/ 1591504 w 2476509"/>
                <a:gd name="connsiteY13" fmla="*/ 2089614 h 4179074"/>
                <a:gd name="connsiteX14" fmla="*/ 1728045 w 2476509"/>
                <a:gd name="connsiteY14" fmla="*/ 1821685 h 4179074"/>
                <a:gd name="connsiteX15" fmla="*/ 2476510 w 2476509"/>
                <a:gd name="connsiteY15" fmla="*/ 361731 h 41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6509" h="4179074">
                  <a:moveTo>
                    <a:pt x="2476510" y="361731"/>
                  </a:moveTo>
                  <a:lnTo>
                    <a:pt x="2476510" y="19"/>
                  </a:lnTo>
                  <a:lnTo>
                    <a:pt x="29" y="0"/>
                  </a:lnTo>
                  <a:lnTo>
                    <a:pt x="29" y="361712"/>
                  </a:lnTo>
                  <a:cubicBezTo>
                    <a:pt x="29" y="933012"/>
                    <a:pt x="275101" y="1474222"/>
                    <a:pt x="748513" y="1821694"/>
                  </a:cubicBezTo>
                  <a:cubicBezTo>
                    <a:pt x="833961" y="1884417"/>
                    <a:pt x="885006" y="1983591"/>
                    <a:pt x="885006" y="2089585"/>
                  </a:cubicBezTo>
                  <a:cubicBezTo>
                    <a:pt x="885006" y="2195370"/>
                    <a:pt x="834276" y="2294544"/>
                    <a:pt x="748979" y="2357114"/>
                  </a:cubicBezTo>
                  <a:cubicBezTo>
                    <a:pt x="265424" y="2711844"/>
                    <a:pt x="0" y="3257741"/>
                    <a:pt x="0" y="3817334"/>
                  </a:cubicBezTo>
                  <a:lnTo>
                    <a:pt x="0" y="4179056"/>
                  </a:lnTo>
                  <a:lnTo>
                    <a:pt x="2476481" y="4179075"/>
                  </a:lnTo>
                  <a:lnTo>
                    <a:pt x="2476481" y="3817363"/>
                  </a:lnTo>
                  <a:cubicBezTo>
                    <a:pt x="2476481" y="3258626"/>
                    <a:pt x="2211800" y="2712434"/>
                    <a:pt x="1727473" y="2357114"/>
                  </a:cubicBezTo>
                  <a:cubicBezTo>
                    <a:pt x="1642196" y="2294554"/>
                    <a:pt x="1591504" y="2195389"/>
                    <a:pt x="1591504" y="2089623"/>
                  </a:cubicBezTo>
                  <a:lnTo>
                    <a:pt x="1591504" y="2089614"/>
                  </a:lnTo>
                  <a:cubicBezTo>
                    <a:pt x="1591504" y="1983591"/>
                    <a:pt x="1642577" y="1884417"/>
                    <a:pt x="1728045" y="1821685"/>
                  </a:cubicBezTo>
                  <a:cubicBezTo>
                    <a:pt x="2200390" y="1474965"/>
                    <a:pt x="2476510" y="934288"/>
                    <a:pt x="2476510" y="361731"/>
                  </a:cubicBezTo>
                  <a:close/>
                </a:path>
              </a:pathLst>
            </a:custGeom>
            <a:solidFill>
              <a:srgbClr val="D8ECFE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7B99961-E864-4E9C-AC48-22E225BFFC72}"/>
                </a:ext>
              </a:extLst>
            </p:cNvPr>
            <p:cNvSpPr/>
            <p:nvPr/>
          </p:nvSpPr>
          <p:spPr>
            <a:xfrm>
              <a:off x="2520441" y="3632742"/>
              <a:ext cx="891548" cy="180000"/>
            </a:xfrm>
            <a:custGeom>
              <a:avLst/>
              <a:gdLst>
                <a:gd name="connsiteX0" fmla="*/ 0 w 891548"/>
                <a:gd name="connsiteY0" fmla="*/ 0 h 180000"/>
                <a:gd name="connsiteX1" fmla="*/ 891548 w 891548"/>
                <a:gd name="connsiteY1" fmla="*/ 0 h 180000"/>
                <a:gd name="connsiteX2" fmla="*/ 863326 w 891548"/>
                <a:gd name="connsiteY2" fmla="*/ 46506 h 180000"/>
                <a:gd name="connsiteX3" fmla="*/ 834481 w 891548"/>
                <a:gd name="connsiteY3" fmla="*/ 131924 h 180000"/>
                <a:gd name="connsiteX4" fmla="*/ 829246 w 891548"/>
                <a:gd name="connsiteY4" fmla="*/ 180000 h 180000"/>
                <a:gd name="connsiteX5" fmla="*/ 62281 w 891548"/>
                <a:gd name="connsiteY5" fmla="*/ 180000 h 180000"/>
                <a:gd name="connsiteX6" fmla="*/ 57045 w 891548"/>
                <a:gd name="connsiteY6" fmla="*/ 131910 h 180000"/>
                <a:gd name="connsiteX7" fmla="*/ 28213 w 891548"/>
                <a:gd name="connsiteY7" fmla="*/ 46503 h 180000"/>
                <a:gd name="connsiteX8" fmla="*/ 0 w 891548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48" h="180000">
                  <a:moveTo>
                    <a:pt x="0" y="0"/>
                  </a:moveTo>
                  <a:lnTo>
                    <a:pt x="891548" y="0"/>
                  </a:lnTo>
                  <a:lnTo>
                    <a:pt x="863326" y="46506"/>
                  </a:lnTo>
                  <a:cubicBezTo>
                    <a:pt x="850754" y="73565"/>
                    <a:pt x="841046" y="102219"/>
                    <a:pt x="834481" y="131924"/>
                  </a:cubicBezTo>
                  <a:lnTo>
                    <a:pt x="829246" y="180000"/>
                  </a:lnTo>
                  <a:lnTo>
                    <a:pt x="62281" y="180000"/>
                  </a:lnTo>
                  <a:lnTo>
                    <a:pt x="57045" y="131910"/>
                  </a:lnTo>
                  <a:cubicBezTo>
                    <a:pt x="50483" y="102210"/>
                    <a:pt x="40779" y="73559"/>
                    <a:pt x="28213" y="46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1E3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98F6033-5770-4FB0-A70A-5B3C7B4F9F15}"/>
                </a:ext>
              </a:extLst>
            </p:cNvPr>
            <p:cNvSpPr/>
            <p:nvPr/>
          </p:nvSpPr>
          <p:spPr>
            <a:xfrm>
              <a:off x="2520425" y="3900236"/>
              <a:ext cx="891581" cy="180000"/>
            </a:xfrm>
            <a:custGeom>
              <a:avLst/>
              <a:gdLst>
                <a:gd name="connsiteX0" fmla="*/ 62321 w 891581"/>
                <a:gd name="connsiteY0" fmla="*/ 0 h 180000"/>
                <a:gd name="connsiteX1" fmla="*/ 829296 w 891581"/>
                <a:gd name="connsiteY1" fmla="*/ 0 h 180000"/>
                <a:gd name="connsiteX2" fmla="*/ 834465 w 891581"/>
                <a:gd name="connsiteY2" fmla="*/ 47699 h 180000"/>
                <a:gd name="connsiteX3" fmla="*/ 863147 w 891581"/>
                <a:gd name="connsiteY3" fmla="*/ 133001 h 180000"/>
                <a:gd name="connsiteX4" fmla="*/ 891581 w 891581"/>
                <a:gd name="connsiteY4" fmla="*/ 180000 h 180000"/>
                <a:gd name="connsiteX5" fmla="*/ 0 w 891581"/>
                <a:gd name="connsiteY5" fmla="*/ 180000 h 180000"/>
                <a:gd name="connsiteX6" fmla="*/ 28453 w 891581"/>
                <a:gd name="connsiteY6" fmla="*/ 132983 h 180000"/>
                <a:gd name="connsiteX7" fmla="*/ 57152 w 891581"/>
                <a:gd name="connsiteY7" fmla="*/ 47669 h 180000"/>
                <a:gd name="connsiteX8" fmla="*/ 62321 w 891581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81" h="180000">
                  <a:moveTo>
                    <a:pt x="62321" y="0"/>
                  </a:moveTo>
                  <a:lnTo>
                    <a:pt x="829296" y="0"/>
                  </a:lnTo>
                  <a:lnTo>
                    <a:pt x="834465" y="47699"/>
                  </a:lnTo>
                  <a:cubicBezTo>
                    <a:pt x="840989" y="77357"/>
                    <a:pt x="850639" y="105975"/>
                    <a:pt x="863147" y="133001"/>
                  </a:cubicBezTo>
                  <a:lnTo>
                    <a:pt x="891581" y="180000"/>
                  </a:lnTo>
                  <a:lnTo>
                    <a:pt x="0" y="180000"/>
                  </a:lnTo>
                  <a:lnTo>
                    <a:pt x="28453" y="132983"/>
                  </a:lnTo>
                  <a:cubicBezTo>
                    <a:pt x="40967" y="105953"/>
                    <a:pt x="50624" y="77331"/>
                    <a:pt x="57152" y="47669"/>
                  </a:cubicBezTo>
                  <a:lnTo>
                    <a:pt x="62321" y="0"/>
                  </a:lnTo>
                  <a:close/>
                </a:path>
              </a:pathLst>
            </a:custGeom>
            <a:solidFill>
              <a:srgbClr val="001E3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548220C-0273-4333-8D90-26F8CDD16F16}"/>
                </a:ext>
              </a:extLst>
            </p:cNvPr>
            <p:cNvSpPr/>
            <p:nvPr/>
          </p:nvSpPr>
          <p:spPr>
            <a:xfrm>
              <a:off x="1638648" y="1391205"/>
              <a:ext cx="2655135" cy="363282"/>
            </a:xfrm>
            <a:custGeom>
              <a:avLst/>
              <a:gdLst>
                <a:gd name="connsiteX0" fmla="*/ 0 w 2655135"/>
                <a:gd name="connsiteY0" fmla="*/ 0 h 363282"/>
                <a:gd name="connsiteX1" fmla="*/ 2655135 w 2655135"/>
                <a:gd name="connsiteY1" fmla="*/ 22 h 363282"/>
                <a:gd name="connsiteX2" fmla="*/ 2655135 w 2655135"/>
                <a:gd name="connsiteY2" fmla="*/ 363282 h 363282"/>
                <a:gd name="connsiteX3" fmla="*/ 0 w 2655135"/>
                <a:gd name="connsiteY3" fmla="*/ 363282 h 363282"/>
                <a:gd name="connsiteX4" fmla="*/ 0 w 2655135"/>
                <a:gd name="connsiteY4" fmla="*/ 0 h 3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3282">
                  <a:moveTo>
                    <a:pt x="0" y="0"/>
                  </a:moveTo>
                  <a:lnTo>
                    <a:pt x="2655135" y="22"/>
                  </a:lnTo>
                  <a:lnTo>
                    <a:pt x="2655135" y="363282"/>
                  </a:lnTo>
                  <a:lnTo>
                    <a:pt x="0" y="363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81A64D4-4FDA-48A4-BC77-4DF92039D140}"/>
                </a:ext>
              </a:extLst>
            </p:cNvPr>
            <p:cNvSpPr/>
            <p:nvPr/>
          </p:nvSpPr>
          <p:spPr>
            <a:xfrm>
              <a:off x="1638648" y="5957703"/>
              <a:ext cx="2655135" cy="362897"/>
            </a:xfrm>
            <a:custGeom>
              <a:avLst/>
              <a:gdLst>
                <a:gd name="connsiteX0" fmla="*/ 0 w 2655135"/>
                <a:gd name="connsiteY0" fmla="*/ 0 h 362897"/>
                <a:gd name="connsiteX1" fmla="*/ 2655135 w 2655135"/>
                <a:gd name="connsiteY1" fmla="*/ 0 h 362897"/>
                <a:gd name="connsiteX2" fmla="*/ 2655135 w 2655135"/>
                <a:gd name="connsiteY2" fmla="*/ 362897 h 362897"/>
                <a:gd name="connsiteX3" fmla="*/ 0 w 2655135"/>
                <a:gd name="connsiteY3" fmla="*/ 362875 h 362897"/>
                <a:gd name="connsiteX4" fmla="*/ 0 w 2655135"/>
                <a:gd name="connsiteY4" fmla="*/ 0 h 36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2897">
                  <a:moveTo>
                    <a:pt x="0" y="0"/>
                  </a:moveTo>
                  <a:lnTo>
                    <a:pt x="2655135" y="0"/>
                  </a:lnTo>
                  <a:lnTo>
                    <a:pt x="2655135" y="362897"/>
                  </a:lnTo>
                  <a:lnTo>
                    <a:pt x="0" y="36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2E7840C-098F-4807-90B4-6B1C5E4AC321}"/>
                </a:ext>
              </a:extLst>
            </p:cNvPr>
            <p:cNvSpPr/>
            <p:nvPr/>
          </p:nvSpPr>
          <p:spPr>
            <a:xfrm>
              <a:off x="1639967" y="1841482"/>
              <a:ext cx="2652497" cy="360000"/>
            </a:xfrm>
            <a:custGeom>
              <a:avLst/>
              <a:gdLst>
                <a:gd name="connsiteX0" fmla="*/ 0 w 2652497"/>
                <a:gd name="connsiteY0" fmla="*/ 0 h 360000"/>
                <a:gd name="connsiteX1" fmla="*/ 2652497 w 2652497"/>
                <a:gd name="connsiteY1" fmla="*/ 0 h 360000"/>
                <a:gd name="connsiteX2" fmla="*/ 2640106 w 2652497"/>
                <a:gd name="connsiteY2" fmla="*/ 226915 h 360000"/>
                <a:gd name="connsiteX3" fmla="*/ 2618157 w 2652497"/>
                <a:gd name="connsiteY3" fmla="*/ 360000 h 360000"/>
                <a:gd name="connsiteX4" fmla="*/ 34338 w 2652497"/>
                <a:gd name="connsiteY4" fmla="*/ 360000 h 360000"/>
                <a:gd name="connsiteX5" fmla="*/ 12345 w 2652497"/>
                <a:gd name="connsiteY5" fmla="*/ 226432 h 360000"/>
                <a:gd name="connsiteX6" fmla="*/ 0 w 2652497"/>
                <a:gd name="connsiteY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497" h="360000">
                  <a:moveTo>
                    <a:pt x="0" y="0"/>
                  </a:moveTo>
                  <a:lnTo>
                    <a:pt x="2652497" y="0"/>
                  </a:lnTo>
                  <a:lnTo>
                    <a:pt x="2640106" y="226915"/>
                  </a:lnTo>
                  <a:lnTo>
                    <a:pt x="2618157" y="360000"/>
                  </a:lnTo>
                  <a:lnTo>
                    <a:pt x="34338" y="360000"/>
                  </a:lnTo>
                  <a:lnTo>
                    <a:pt x="12345" y="226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93A832F-96F7-4D18-BBFC-5967B4BD9763}"/>
                </a:ext>
              </a:extLst>
            </p:cNvPr>
            <p:cNvSpPr/>
            <p:nvPr/>
          </p:nvSpPr>
          <p:spPr>
            <a:xfrm>
              <a:off x="1688724" y="2290260"/>
              <a:ext cx="2554982" cy="360000"/>
            </a:xfrm>
            <a:custGeom>
              <a:avLst/>
              <a:gdLst>
                <a:gd name="connsiteX0" fmla="*/ 0 w 2554982"/>
                <a:gd name="connsiteY0" fmla="*/ 0 h 360000"/>
                <a:gd name="connsiteX1" fmla="*/ 2554982 w 2554982"/>
                <a:gd name="connsiteY1" fmla="*/ 0 h 360000"/>
                <a:gd name="connsiteX2" fmla="*/ 2550902 w 2554982"/>
                <a:gd name="connsiteY2" fmla="*/ 24739 h 360000"/>
                <a:gd name="connsiteX3" fmla="*/ 2484697 w 2554982"/>
                <a:gd name="connsiteY3" fmla="*/ 262051 h 360000"/>
                <a:gd name="connsiteX4" fmla="*/ 2445465 w 2554982"/>
                <a:gd name="connsiteY4" fmla="*/ 360000 h 360000"/>
                <a:gd name="connsiteX5" fmla="*/ 109552 w 2554982"/>
                <a:gd name="connsiteY5" fmla="*/ 360000 h 360000"/>
                <a:gd name="connsiteX6" fmla="*/ 70015 w 2554982"/>
                <a:gd name="connsiteY6" fmla="*/ 261154 h 360000"/>
                <a:gd name="connsiteX7" fmla="*/ 3947 w 2554982"/>
                <a:gd name="connsiteY7" fmla="*/ 23971 h 360000"/>
                <a:gd name="connsiteX8" fmla="*/ 0 w 255498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982" h="360000">
                  <a:moveTo>
                    <a:pt x="0" y="0"/>
                  </a:moveTo>
                  <a:lnTo>
                    <a:pt x="2554982" y="0"/>
                  </a:lnTo>
                  <a:lnTo>
                    <a:pt x="2550902" y="24739"/>
                  </a:lnTo>
                  <a:cubicBezTo>
                    <a:pt x="2533069" y="105301"/>
                    <a:pt x="2510945" y="184530"/>
                    <a:pt x="2484697" y="262051"/>
                  </a:cubicBezTo>
                  <a:lnTo>
                    <a:pt x="2445465" y="360000"/>
                  </a:lnTo>
                  <a:lnTo>
                    <a:pt x="109552" y="360000"/>
                  </a:lnTo>
                  <a:lnTo>
                    <a:pt x="70015" y="261154"/>
                  </a:lnTo>
                  <a:cubicBezTo>
                    <a:pt x="43813" y="183653"/>
                    <a:pt x="21737" y="104466"/>
                    <a:pt x="3947" y="239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35BBA40-3F7F-4FFF-8F2C-544892972687}"/>
                </a:ext>
              </a:extLst>
            </p:cNvPr>
            <p:cNvSpPr/>
            <p:nvPr/>
          </p:nvSpPr>
          <p:spPr>
            <a:xfrm>
              <a:off x="1833279" y="2737754"/>
              <a:ext cx="2265872" cy="360000"/>
            </a:xfrm>
            <a:custGeom>
              <a:avLst/>
              <a:gdLst>
                <a:gd name="connsiteX0" fmla="*/ 0 w 2265872"/>
                <a:gd name="connsiteY0" fmla="*/ 0 h 360000"/>
                <a:gd name="connsiteX1" fmla="*/ 2265872 w 2265872"/>
                <a:gd name="connsiteY1" fmla="*/ 0 h 360000"/>
                <a:gd name="connsiteX2" fmla="*/ 2249200 w 2265872"/>
                <a:gd name="connsiteY2" fmla="*/ 41625 h 360000"/>
                <a:gd name="connsiteX3" fmla="*/ 2134514 w 2265872"/>
                <a:gd name="connsiteY3" fmla="*/ 256208 h 360000"/>
                <a:gd name="connsiteX4" fmla="*/ 2063147 w 2265872"/>
                <a:gd name="connsiteY4" fmla="*/ 360000 h 360000"/>
                <a:gd name="connsiteX5" fmla="*/ 202750 w 2265872"/>
                <a:gd name="connsiteY5" fmla="*/ 360000 h 360000"/>
                <a:gd name="connsiteX6" fmla="*/ 130907 w 2265872"/>
                <a:gd name="connsiteY6" fmla="*/ 255427 h 360000"/>
                <a:gd name="connsiteX7" fmla="*/ 16291 w 2265872"/>
                <a:gd name="connsiteY7" fmla="*/ 40730 h 360000"/>
                <a:gd name="connsiteX8" fmla="*/ 0 w 226587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5872" h="360000">
                  <a:moveTo>
                    <a:pt x="0" y="0"/>
                  </a:moveTo>
                  <a:lnTo>
                    <a:pt x="2265872" y="0"/>
                  </a:lnTo>
                  <a:lnTo>
                    <a:pt x="2249200" y="41625"/>
                  </a:lnTo>
                  <a:cubicBezTo>
                    <a:pt x="2214872" y="115358"/>
                    <a:pt x="2176588" y="187010"/>
                    <a:pt x="2134514" y="256208"/>
                  </a:cubicBezTo>
                  <a:lnTo>
                    <a:pt x="2063147" y="360000"/>
                  </a:lnTo>
                  <a:lnTo>
                    <a:pt x="202750" y="360000"/>
                  </a:lnTo>
                  <a:lnTo>
                    <a:pt x="130907" y="255427"/>
                  </a:lnTo>
                  <a:cubicBezTo>
                    <a:pt x="88843" y="186175"/>
                    <a:pt x="50584" y="114484"/>
                    <a:pt x="16291" y="407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70BB3EF-406A-4B54-A472-2ABCA3D64BEA}"/>
                </a:ext>
              </a:extLst>
            </p:cNvPr>
            <p:cNvSpPr/>
            <p:nvPr/>
          </p:nvSpPr>
          <p:spPr>
            <a:xfrm>
              <a:off x="2096151" y="3185248"/>
              <a:ext cx="1740128" cy="360000"/>
            </a:xfrm>
            <a:custGeom>
              <a:avLst/>
              <a:gdLst>
                <a:gd name="connsiteX0" fmla="*/ 0 w 1740128"/>
                <a:gd name="connsiteY0" fmla="*/ 0 h 360000"/>
                <a:gd name="connsiteX1" fmla="*/ 1740128 w 1740128"/>
                <a:gd name="connsiteY1" fmla="*/ 0 h 360000"/>
                <a:gd name="connsiteX2" fmla="*/ 1734234 w 1740128"/>
                <a:gd name="connsiteY2" fmla="*/ 8572 h 360000"/>
                <a:gd name="connsiteX3" fmla="*/ 1395204 w 1740128"/>
                <a:gd name="connsiteY3" fmla="*/ 355154 h 360000"/>
                <a:gd name="connsiteX4" fmla="*/ 1390471 w 1740128"/>
                <a:gd name="connsiteY4" fmla="*/ 360000 h 360000"/>
                <a:gd name="connsiteX5" fmla="*/ 349731 w 1740128"/>
                <a:gd name="connsiteY5" fmla="*/ 360000 h 360000"/>
                <a:gd name="connsiteX6" fmla="*/ 345008 w 1740128"/>
                <a:gd name="connsiteY6" fmla="*/ 355164 h 360000"/>
                <a:gd name="connsiteX7" fmla="*/ 5492 w 1740128"/>
                <a:gd name="connsiteY7" fmla="*/ 7994 h 360000"/>
                <a:gd name="connsiteX8" fmla="*/ 0 w 1740128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0128" h="360000">
                  <a:moveTo>
                    <a:pt x="0" y="0"/>
                  </a:moveTo>
                  <a:lnTo>
                    <a:pt x="1740128" y="0"/>
                  </a:lnTo>
                  <a:lnTo>
                    <a:pt x="1734234" y="8572"/>
                  </a:lnTo>
                  <a:cubicBezTo>
                    <a:pt x="1635265" y="136405"/>
                    <a:pt x="1521809" y="252928"/>
                    <a:pt x="1395204" y="355154"/>
                  </a:cubicBezTo>
                  <a:lnTo>
                    <a:pt x="1390471" y="360000"/>
                  </a:lnTo>
                  <a:lnTo>
                    <a:pt x="349731" y="360000"/>
                  </a:lnTo>
                  <a:lnTo>
                    <a:pt x="345008" y="355164"/>
                  </a:lnTo>
                  <a:cubicBezTo>
                    <a:pt x="218117" y="252716"/>
                    <a:pt x="104517" y="135988"/>
                    <a:pt x="5492" y="79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A05F543-AA25-4DAB-9F1A-0F225AD45A91}"/>
                </a:ext>
              </a:extLst>
            </p:cNvPr>
            <p:cNvSpPr/>
            <p:nvPr/>
          </p:nvSpPr>
          <p:spPr>
            <a:xfrm>
              <a:off x="2095345" y="4167730"/>
              <a:ext cx="1741740" cy="360000"/>
            </a:xfrm>
            <a:custGeom>
              <a:avLst/>
              <a:gdLst>
                <a:gd name="connsiteX0" fmla="*/ 350334 w 1741740"/>
                <a:gd name="connsiteY0" fmla="*/ 0 h 360000"/>
                <a:gd name="connsiteX1" fmla="*/ 1391354 w 1741740"/>
                <a:gd name="connsiteY1" fmla="*/ 0 h 360000"/>
                <a:gd name="connsiteX2" fmla="*/ 1395385 w 1741740"/>
                <a:gd name="connsiteY2" fmla="*/ 4132 h 360000"/>
                <a:gd name="connsiteX3" fmla="*/ 1739926 w 1741740"/>
                <a:gd name="connsiteY3" fmla="*/ 357339 h 360000"/>
                <a:gd name="connsiteX4" fmla="*/ 1741740 w 1741740"/>
                <a:gd name="connsiteY4" fmla="*/ 360000 h 360000"/>
                <a:gd name="connsiteX5" fmla="*/ 0 w 1741740"/>
                <a:gd name="connsiteY5" fmla="*/ 360000 h 360000"/>
                <a:gd name="connsiteX6" fmla="*/ 2115 w 1741740"/>
                <a:gd name="connsiteY6" fmla="*/ 356898 h 360000"/>
                <a:gd name="connsiteX7" fmla="*/ 346302 w 1741740"/>
                <a:gd name="connsiteY7" fmla="*/ 4132 h 360000"/>
                <a:gd name="connsiteX8" fmla="*/ 350334 w 1741740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1740" h="360000">
                  <a:moveTo>
                    <a:pt x="350334" y="0"/>
                  </a:moveTo>
                  <a:lnTo>
                    <a:pt x="1391354" y="0"/>
                  </a:lnTo>
                  <a:lnTo>
                    <a:pt x="1395385" y="4132"/>
                  </a:lnTo>
                  <a:cubicBezTo>
                    <a:pt x="1525202" y="108894"/>
                    <a:pt x="1640300" y="227725"/>
                    <a:pt x="1739926" y="357339"/>
                  </a:cubicBezTo>
                  <a:lnTo>
                    <a:pt x="1741740" y="360000"/>
                  </a:lnTo>
                  <a:lnTo>
                    <a:pt x="0" y="360000"/>
                  </a:lnTo>
                  <a:lnTo>
                    <a:pt x="2115" y="356898"/>
                  </a:lnTo>
                  <a:cubicBezTo>
                    <a:pt x="101699" y="227399"/>
                    <a:pt x="216692" y="108720"/>
                    <a:pt x="346302" y="4132"/>
                  </a:cubicBezTo>
                  <a:lnTo>
                    <a:pt x="350334" y="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7528EF0-E8FB-4D7D-B9C2-C91BB76EC91B}"/>
                </a:ext>
              </a:extLst>
            </p:cNvPr>
            <p:cNvSpPr/>
            <p:nvPr/>
          </p:nvSpPr>
          <p:spPr>
            <a:xfrm>
              <a:off x="1832726" y="4615224"/>
              <a:ext cx="2266979" cy="360000"/>
            </a:xfrm>
            <a:custGeom>
              <a:avLst/>
              <a:gdLst>
                <a:gd name="connsiteX0" fmla="*/ 202954 w 2266979"/>
                <a:gd name="connsiteY0" fmla="*/ 0 h 360000"/>
                <a:gd name="connsiteX1" fmla="*/ 2063990 w 2266979"/>
                <a:gd name="connsiteY1" fmla="*/ 0 h 360000"/>
                <a:gd name="connsiteX2" fmla="*/ 2140284 w 2266979"/>
                <a:gd name="connsiteY2" fmla="*/ 111943 h 360000"/>
                <a:gd name="connsiteX3" fmla="*/ 2254249 w 2266979"/>
                <a:gd name="connsiteY3" fmla="*/ 327751 h 360000"/>
                <a:gd name="connsiteX4" fmla="*/ 2266979 w 2266979"/>
                <a:gd name="connsiteY4" fmla="*/ 360000 h 360000"/>
                <a:gd name="connsiteX5" fmla="*/ 0 w 2266979"/>
                <a:gd name="connsiteY5" fmla="*/ 360000 h 360000"/>
                <a:gd name="connsiteX6" fmla="*/ 13001 w 2266979"/>
                <a:gd name="connsiteY6" fmla="*/ 327094 h 360000"/>
                <a:gd name="connsiteX7" fmla="*/ 127014 w 2266979"/>
                <a:gd name="connsiteY7" fmla="*/ 111360 h 360000"/>
                <a:gd name="connsiteX8" fmla="*/ 202954 w 2266979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979" h="360000">
                  <a:moveTo>
                    <a:pt x="202954" y="0"/>
                  </a:moveTo>
                  <a:lnTo>
                    <a:pt x="2063990" y="0"/>
                  </a:lnTo>
                  <a:lnTo>
                    <a:pt x="2140284" y="111943"/>
                  </a:lnTo>
                  <a:cubicBezTo>
                    <a:pt x="2182267" y="181731"/>
                    <a:pt x="2220286" y="253804"/>
                    <a:pt x="2254249" y="327751"/>
                  </a:cubicBezTo>
                  <a:lnTo>
                    <a:pt x="2266979" y="360000"/>
                  </a:lnTo>
                  <a:lnTo>
                    <a:pt x="0" y="360000"/>
                  </a:lnTo>
                  <a:lnTo>
                    <a:pt x="13001" y="327094"/>
                  </a:lnTo>
                  <a:cubicBezTo>
                    <a:pt x="46988" y="253159"/>
                    <a:pt x="85025" y="181111"/>
                    <a:pt x="127014" y="111360"/>
                  </a:cubicBezTo>
                  <a:lnTo>
                    <a:pt x="202954" y="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5C3B9E5-ED44-47A1-A1B4-D0ACAFD5042C}"/>
                </a:ext>
              </a:extLst>
            </p:cNvPr>
            <p:cNvSpPr/>
            <p:nvPr/>
          </p:nvSpPr>
          <p:spPr>
            <a:xfrm>
              <a:off x="1688378" y="5062718"/>
              <a:ext cx="2555674" cy="360000"/>
            </a:xfrm>
            <a:custGeom>
              <a:avLst/>
              <a:gdLst>
                <a:gd name="connsiteX0" fmla="*/ 109781 w 2555674"/>
                <a:gd name="connsiteY0" fmla="*/ 0 h 360000"/>
                <a:gd name="connsiteX1" fmla="*/ 2445865 w 2555674"/>
                <a:gd name="connsiteY1" fmla="*/ 0 h 360000"/>
                <a:gd name="connsiteX2" fmla="*/ 2488224 w 2555674"/>
                <a:gd name="connsiteY2" fmla="*/ 107310 h 360000"/>
                <a:gd name="connsiteX3" fmla="*/ 2552942 w 2555674"/>
                <a:gd name="connsiteY3" fmla="*/ 343143 h 360000"/>
                <a:gd name="connsiteX4" fmla="*/ 2555674 w 2555674"/>
                <a:gd name="connsiteY4" fmla="*/ 360000 h 360000"/>
                <a:gd name="connsiteX5" fmla="*/ 0 w 2555674"/>
                <a:gd name="connsiteY5" fmla="*/ 360000 h 360000"/>
                <a:gd name="connsiteX6" fmla="*/ 2825 w 2555674"/>
                <a:gd name="connsiteY6" fmla="*/ 342591 h 360000"/>
                <a:gd name="connsiteX7" fmla="*/ 67640 w 2555674"/>
                <a:gd name="connsiteY7" fmla="*/ 106659 h 360000"/>
                <a:gd name="connsiteX8" fmla="*/ 109781 w 2555674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5674" h="360000">
                  <a:moveTo>
                    <a:pt x="109781" y="0"/>
                  </a:moveTo>
                  <a:lnTo>
                    <a:pt x="2445865" y="0"/>
                  </a:lnTo>
                  <a:lnTo>
                    <a:pt x="2488224" y="107310"/>
                  </a:lnTo>
                  <a:cubicBezTo>
                    <a:pt x="2513979" y="184595"/>
                    <a:pt x="2535583" y="263343"/>
                    <a:pt x="2552942" y="343143"/>
                  </a:cubicBezTo>
                  <a:lnTo>
                    <a:pt x="2555674" y="360000"/>
                  </a:lnTo>
                  <a:lnTo>
                    <a:pt x="0" y="360000"/>
                  </a:lnTo>
                  <a:lnTo>
                    <a:pt x="2825" y="342591"/>
                  </a:lnTo>
                  <a:cubicBezTo>
                    <a:pt x="20215" y="262741"/>
                    <a:pt x="41853" y="183961"/>
                    <a:pt x="67640" y="106659"/>
                  </a:cubicBezTo>
                  <a:lnTo>
                    <a:pt x="109781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4011F26-EBCD-4EB7-841E-3CC68B4DBBB2}"/>
                </a:ext>
              </a:extLst>
            </p:cNvPr>
            <p:cNvSpPr/>
            <p:nvPr/>
          </p:nvSpPr>
          <p:spPr>
            <a:xfrm>
              <a:off x="1639926" y="5510212"/>
              <a:ext cx="2652579" cy="360000"/>
            </a:xfrm>
            <a:custGeom>
              <a:avLst/>
              <a:gdLst>
                <a:gd name="connsiteX0" fmla="*/ 34265 w 2652579"/>
                <a:gd name="connsiteY0" fmla="*/ 0 h 360000"/>
                <a:gd name="connsiteX1" fmla="*/ 2618316 w 2652579"/>
                <a:gd name="connsiteY1" fmla="*/ 0 h 360000"/>
                <a:gd name="connsiteX2" fmla="*/ 2640649 w 2652579"/>
                <a:gd name="connsiteY2" fmla="*/ 137799 h 360000"/>
                <a:gd name="connsiteX3" fmla="*/ 2652579 w 2652579"/>
                <a:gd name="connsiteY3" fmla="*/ 360000 h 360000"/>
                <a:gd name="connsiteX4" fmla="*/ 0 w 2652579"/>
                <a:gd name="connsiteY4" fmla="*/ 360000 h 360000"/>
                <a:gd name="connsiteX5" fmla="*/ 11962 w 2652579"/>
                <a:gd name="connsiteY5" fmla="*/ 137448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2579" h="360000">
                  <a:moveTo>
                    <a:pt x="34265" y="0"/>
                  </a:moveTo>
                  <a:lnTo>
                    <a:pt x="2618316" y="0"/>
                  </a:lnTo>
                  <a:lnTo>
                    <a:pt x="2640649" y="137799"/>
                  </a:lnTo>
                  <a:lnTo>
                    <a:pt x="2652579" y="360000"/>
                  </a:lnTo>
                  <a:lnTo>
                    <a:pt x="0" y="360000"/>
                  </a:lnTo>
                  <a:lnTo>
                    <a:pt x="11962" y="137448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81535D1-7163-4AB2-B782-32DD5AB0EF7E}"/>
                </a:ext>
              </a:extLst>
            </p:cNvPr>
            <p:cNvSpPr/>
            <p:nvPr/>
          </p:nvSpPr>
          <p:spPr>
            <a:xfrm>
              <a:off x="1383340" y="1153725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1600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294C135-8FF6-4AE5-A726-4A3C4C3FB28F}"/>
                </a:ext>
              </a:extLst>
            </p:cNvPr>
            <p:cNvSpPr/>
            <p:nvPr/>
          </p:nvSpPr>
          <p:spPr>
            <a:xfrm>
              <a:off x="1383340" y="6326609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 sz="14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2024AC4-6342-4A50-BAB8-9DC290986D82}"/>
                </a:ext>
              </a:extLst>
            </p:cNvPr>
            <p:cNvSpPr txBox="1"/>
            <p:nvPr/>
          </p:nvSpPr>
          <p:spPr>
            <a:xfrm>
              <a:off x="4559380" y="5985263"/>
              <a:ext cx="172686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Loyalty &amp; Evangelism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B2774E-00EB-4562-8F11-64D6A8C4F2C7}"/>
                </a:ext>
              </a:extLst>
            </p:cNvPr>
            <p:cNvSpPr txBox="1"/>
            <p:nvPr/>
          </p:nvSpPr>
          <p:spPr>
            <a:xfrm>
              <a:off x="4549081" y="1023694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Pre-Purchase</a:t>
              </a:r>
              <a:endParaRPr lang="en-US" sz="1600" b="0" dirty="0">
                <a:effectLst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F9B75CC-7FE1-4C48-9929-3CDC4C333F16}"/>
                </a:ext>
              </a:extLst>
            </p:cNvPr>
            <p:cNvSpPr txBox="1"/>
            <p:nvPr/>
          </p:nvSpPr>
          <p:spPr>
            <a:xfrm>
              <a:off x="2276129" y="1418958"/>
              <a:ext cx="138017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Engagement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023D4BD-9D17-4C31-86F5-F0373F44726D}"/>
                </a:ext>
              </a:extLst>
            </p:cNvPr>
            <p:cNvSpPr txBox="1"/>
            <p:nvPr/>
          </p:nvSpPr>
          <p:spPr>
            <a:xfrm>
              <a:off x="4419842" y="1418958"/>
              <a:ext cx="16972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Brand</a:t>
              </a: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 </a:t>
              </a: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Awareness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81265D-1685-4A1E-BBE2-829D482942FE}"/>
                </a:ext>
              </a:extLst>
            </p:cNvPr>
            <p:cNvSpPr txBox="1"/>
            <p:nvPr/>
          </p:nvSpPr>
          <p:spPr>
            <a:xfrm>
              <a:off x="2370562" y="1867594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Education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9D25A81-1BF3-44C3-9388-2095F13DA102}"/>
                </a:ext>
              </a:extLst>
            </p:cNvPr>
            <p:cNvSpPr txBox="1"/>
            <p:nvPr/>
          </p:nvSpPr>
          <p:spPr>
            <a:xfrm>
              <a:off x="4425129" y="1867594"/>
              <a:ext cx="19253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Problem Identification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C1E0B0-D09F-414D-B385-90540805E9BF}"/>
                </a:ext>
              </a:extLst>
            </p:cNvPr>
            <p:cNvSpPr txBox="1"/>
            <p:nvPr/>
          </p:nvSpPr>
          <p:spPr>
            <a:xfrm>
              <a:off x="2445628" y="231637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Research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4DA3796-C2B7-4B26-915C-6AF96CEF1753}"/>
                </a:ext>
              </a:extLst>
            </p:cNvPr>
            <p:cNvSpPr txBox="1"/>
            <p:nvPr/>
          </p:nvSpPr>
          <p:spPr>
            <a:xfrm>
              <a:off x="4419841" y="2316372"/>
              <a:ext cx="184110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Investigate Solutions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83E6DA3-5D87-48C6-A97F-42059C4C199B}"/>
                </a:ext>
              </a:extLst>
            </p:cNvPr>
            <p:cNvSpPr txBox="1"/>
            <p:nvPr/>
          </p:nvSpPr>
          <p:spPr>
            <a:xfrm>
              <a:off x="2370562" y="2763866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Evaluation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B56437-21D6-4E52-87FD-B2E1D63B1FC8}"/>
                </a:ext>
              </a:extLst>
            </p:cNvPr>
            <p:cNvSpPr txBox="1"/>
            <p:nvPr/>
          </p:nvSpPr>
          <p:spPr>
            <a:xfrm>
              <a:off x="4189789" y="2763866"/>
              <a:ext cx="33959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Assess Satisfaction of Need, Requirements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233357-E9DC-42D9-BAB8-B8333808D961}"/>
                </a:ext>
              </a:extLst>
            </p:cNvPr>
            <p:cNvSpPr txBox="1"/>
            <p:nvPr/>
          </p:nvSpPr>
          <p:spPr>
            <a:xfrm>
              <a:off x="2293274" y="3211360"/>
              <a:ext cx="134588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Justification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07A4618-1803-4F09-AE82-55A813669456}"/>
                </a:ext>
              </a:extLst>
            </p:cNvPr>
            <p:cNvSpPr txBox="1"/>
            <p:nvPr/>
          </p:nvSpPr>
          <p:spPr>
            <a:xfrm>
              <a:off x="3886184" y="3211360"/>
              <a:ext cx="32636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Justify and Quantify Value, Internal Buy-in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1A1595A-AE59-49AD-90E3-2549714FF57A}"/>
                </a:ext>
              </a:extLst>
            </p:cNvPr>
            <p:cNvSpPr txBox="1"/>
            <p:nvPr/>
          </p:nvSpPr>
          <p:spPr>
            <a:xfrm>
              <a:off x="4549081" y="6371457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Post-Purchase</a:t>
              </a:r>
              <a:endParaRPr lang="en-US" sz="1600" b="0" dirty="0">
                <a:effectLst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1B67DA1-E73A-40D0-8F37-0CC273DD35AA}"/>
                </a:ext>
              </a:extLst>
            </p:cNvPr>
            <p:cNvSpPr txBox="1"/>
            <p:nvPr/>
          </p:nvSpPr>
          <p:spPr>
            <a:xfrm>
              <a:off x="2445628" y="419384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Purchase 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311BD37-0541-46D3-A715-449093283D12}"/>
                </a:ext>
              </a:extLst>
            </p:cNvPr>
            <p:cNvSpPr txBox="1"/>
            <p:nvPr/>
          </p:nvSpPr>
          <p:spPr>
            <a:xfrm>
              <a:off x="3985287" y="4193842"/>
              <a:ext cx="28985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Transactional &amp; Transitional Factors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11777B3-434F-4C12-A832-B63DDE11F4F1}"/>
                </a:ext>
              </a:extLst>
            </p:cNvPr>
            <p:cNvSpPr txBox="1"/>
            <p:nvPr/>
          </p:nvSpPr>
          <p:spPr>
            <a:xfrm>
              <a:off x="2379725" y="4641336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Adoption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FBB9BD-163A-41D6-B0AD-BDF9E9C52D65}"/>
                </a:ext>
              </a:extLst>
            </p:cNvPr>
            <p:cNvSpPr txBox="1"/>
            <p:nvPr/>
          </p:nvSpPr>
          <p:spPr>
            <a:xfrm>
              <a:off x="4159181" y="4641336"/>
              <a:ext cx="23464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Onboarding Implementation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A37155-8AB7-4576-B189-BAA4C550ACB6}"/>
                </a:ext>
              </a:extLst>
            </p:cNvPr>
            <p:cNvSpPr txBox="1"/>
            <p:nvPr/>
          </p:nvSpPr>
          <p:spPr>
            <a:xfrm>
              <a:off x="2379725" y="5088830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Retention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40F0BD6-4539-4E8C-A10A-ADBC27EF6E6F}"/>
                </a:ext>
              </a:extLst>
            </p:cNvPr>
            <p:cNvSpPr txBox="1"/>
            <p:nvPr/>
          </p:nvSpPr>
          <p:spPr>
            <a:xfrm>
              <a:off x="4386393" y="5088830"/>
              <a:ext cx="19570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Satisfaction &amp; Success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7B9146B-3C34-43D6-BBBA-9C54C5DC4FA0}"/>
                </a:ext>
              </a:extLst>
            </p:cNvPr>
            <p:cNvSpPr txBox="1"/>
            <p:nvPr/>
          </p:nvSpPr>
          <p:spPr>
            <a:xfrm>
              <a:off x="2379725" y="5536324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Expansion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AF74E23-4062-46EE-BC53-CAD09AAF65F3}"/>
                </a:ext>
              </a:extLst>
            </p:cNvPr>
            <p:cNvSpPr txBox="1"/>
            <p:nvPr/>
          </p:nvSpPr>
          <p:spPr>
            <a:xfrm>
              <a:off x="4433662" y="5536324"/>
              <a:ext cx="15205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Up-Sell, Cross-Sell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D181C4-6E93-4213-8BBE-A820AFC784A9}"/>
                </a:ext>
              </a:extLst>
            </p:cNvPr>
            <p:cNvSpPr txBox="1"/>
            <p:nvPr/>
          </p:nvSpPr>
          <p:spPr>
            <a:xfrm>
              <a:off x="2380061" y="5985263"/>
              <a:ext cx="117230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Advocacy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95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MARKETING HOURGLASS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000" i="0" u="none" strike="noStrike" dirty="0">
                <a:solidFill>
                  <a:srgbClr val="000000"/>
                </a:solidFill>
                <a:effectLst/>
              </a:rPr>
              <a:t>The Latest E-Commerce Marketing Funnel Becomes an Hourglass</a:t>
            </a:r>
            <a:endParaRPr lang="en-US" sz="2000" dirty="0">
              <a:effectLst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68DF67-559F-46DD-B306-BEBFFB9E3F36}"/>
              </a:ext>
            </a:extLst>
          </p:cNvPr>
          <p:cNvGrpSpPr/>
          <p:nvPr/>
        </p:nvGrpSpPr>
        <p:grpSpPr>
          <a:xfrm>
            <a:off x="1383340" y="1023694"/>
            <a:ext cx="6377320" cy="5686317"/>
            <a:chOff x="1383340" y="1023694"/>
            <a:chExt cx="6377320" cy="5686317"/>
          </a:xfrm>
        </p:grpSpPr>
        <p:sp>
          <p:nvSpPr>
            <p:cNvPr id="116" name="Rectangle: Single Corner Snipped 115">
              <a:extLst>
                <a:ext uri="{FF2B5EF4-FFF2-40B4-BE49-F238E27FC236}">
                  <a16:creationId xmlns:a16="http://schemas.microsoft.com/office/drawing/2014/main" id="{9CBCFCA9-AB84-46B7-9502-AA885C9FDD87}"/>
                </a:ext>
              </a:extLst>
            </p:cNvPr>
            <p:cNvSpPr/>
            <p:nvPr/>
          </p:nvSpPr>
          <p:spPr>
            <a:xfrm>
              <a:off x="3188660" y="1392846"/>
              <a:ext cx="4572000" cy="360000"/>
            </a:xfrm>
            <a:prstGeom prst="snip1Rect">
              <a:avLst/>
            </a:pr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: Single Corner Snipped 116">
              <a:extLst>
                <a:ext uri="{FF2B5EF4-FFF2-40B4-BE49-F238E27FC236}">
                  <a16:creationId xmlns:a16="http://schemas.microsoft.com/office/drawing/2014/main" id="{869BFEE4-3FE3-4444-97AF-D1B0AC5C5314}"/>
                </a:ext>
              </a:extLst>
            </p:cNvPr>
            <p:cNvSpPr/>
            <p:nvPr/>
          </p:nvSpPr>
          <p:spPr>
            <a:xfrm flipV="1">
              <a:off x="3188660" y="5959151"/>
              <a:ext cx="4572000" cy="360000"/>
            </a:xfrm>
            <a:prstGeom prst="snip1Rect">
              <a:avLst/>
            </a:pr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D22DE57-186F-40AE-8FDE-D088A60E6DC4}"/>
                </a:ext>
              </a:extLst>
            </p:cNvPr>
            <p:cNvSpPr/>
            <p:nvPr/>
          </p:nvSpPr>
          <p:spPr>
            <a:xfrm>
              <a:off x="3188660" y="1841482"/>
              <a:ext cx="4572000" cy="360000"/>
            </a:xfrm>
            <a:prstGeom prst="rect">
              <a:avLst/>
            </a:pr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D9670B5-BB80-4365-AAB0-8D7C7DD36E0B}"/>
                </a:ext>
              </a:extLst>
            </p:cNvPr>
            <p:cNvSpPr/>
            <p:nvPr/>
          </p:nvSpPr>
          <p:spPr>
            <a:xfrm>
              <a:off x="3188660" y="2290260"/>
              <a:ext cx="4572000" cy="360000"/>
            </a:xfrm>
            <a:prstGeom prst="rect">
              <a:avLst/>
            </a:pr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5C36D6F-EAD9-40EF-9FAF-6D5F5555DC2F}"/>
                </a:ext>
              </a:extLst>
            </p:cNvPr>
            <p:cNvSpPr/>
            <p:nvPr/>
          </p:nvSpPr>
          <p:spPr>
            <a:xfrm>
              <a:off x="3188660" y="2737754"/>
              <a:ext cx="4572000" cy="360000"/>
            </a:xfrm>
            <a:prstGeom prst="rect">
              <a:avLst/>
            </a:pr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: Single Corner Snipped 120">
              <a:extLst>
                <a:ext uri="{FF2B5EF4-FFF2-40B4-BE49-F238E27FC236}">
                  <a16:creationId xmlns:a16="http://schemas.microsoft.com/office/drawing/2014/main" id="{2102A7D6-10CC-4BFE-BB4A-2AB46FBB753C}"/>
                </a:ext>
              </a:extLst>
            </p:cNvPr>
            <p:cNvSpPr/>
            <p:nvPr/>
          </p:nvSpPr>
          <p:spPr>
            <a:xfrm flipV="1">
              <a:off x="3188660" y="3185248"/>
              <a:ext cx="4572000" cy="360000"/>
            </a:xfrm>
            <a:prstGeom prst="snip1Rect">
              <a:avLst/>
            </a:prstGeom>
            <a:solidFill>
              <a:schemeClr val="accent5"/>
            </a:solidFill>
            <a:ln w="9525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ectangle: Single Corner Snipped 121">
              <a:extLst>
                <a:ext uri="{FF2B5EF4-FFF2-40B4-BE49-F238E27FC236}">
                  <a16:creationId xmlns:a16="http://schemas.microsoft.com/office/drawing/2014/main" id="{2376799A-3BC2-4975-8F0B-455DF4DA03A2}"/>
                </a:ext>
              </a:extLst>
            </p:cNvPr>
            <p:cNvSpPr/>
            <p:nvPr/>
          </p:nvSpPr>
          <p:spPr>
            <a:xfrm>
              <a:off x="3188660" y="4167730"/>
              <a:ext cx="4572000" cy="360000"/>
            </a:xfrm>
            <a:prstGeom prst="snip1Rect">
              <a:avLst/>
            </a:prstGeom>
            <a:solidFill>
              <a:schemeClr val="accent5"/>
            </a:solidFill>
            <a:ln w="9525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3720BD1-9E6A-43CA-A295-6638C1641E02}"/>
                </a:ext>
              </a:extLst>
            </p:cNvPr>
            <p:cNvSpPr/>
            <p:nvPr/>
          </p:nvSpPr>
          <p:spPr>
            <a:xfrm>
              <a:off x="3188660" y="4615224"/>
              <a:ext cx="4572000" cy="360000"/>
            </a:xfrm>
            <a:prstGeom prst="rect">
              <a:avLst/>
            </a:pr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335BA9F7-F50C-4C97-929F-1E12D9745B75}"/>
                </a:ext>
              </a:extLst>
            </p:cNvPr>
            <p:cNvSpPr/>
            <p:nvPr/>
          </p:nvSpPr>
          <p:spPr>
            <a:xfrm>
              <a:off x="3188660" y="5062718"/>
              <a:ext cx="4572000" cy="360000"/>
            </a:xfrm>
            <a:prstGeom prst="rect">
              <a:avLst/>
            </a:pr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9E86A38-2AD1-4BAE-9F37-45A5EFEF5916}"/>
                </a:ext>
              </a:extLst>
            </p:cNvPr>
            <p:cNvSpPr/>
            <p:nvPr/>
          </p:nvSpPr>
          <p:spPr>
            <a:xfrm>
              <a:off x="3188660" y="5510212"/>
              <a:ext cx="4572000" cy="360000"/>
            </a:xfrm>
            <a:prstGeom prst="rect">
              <a:avLst/>
            </a:pr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BF0440C-546B-4723-8FFE-AECEB4C069F7}"/>
                </a:ext>
              </a:extLst>
            </p:cNvPr>
            <p:cNvSpPr/>
            <p:nvPr/>
          </p:nvSpPr>
          <p:spPr>
            <a:xfrm>
              <a:off x="1638633" y="1391990"/>
              <a:ext cx="2655165" cy="4928608"/>
            </a:xfrm>
            <a:custGeom>
              <a:avLst/>
              <a:gdLst>
                <a:gd name="connsiteX0" fmla="*/ 2476510 w 2476509"/>
                <a:gd name="connsiteY0" fmla="*/ 361731 h 4179074"/>
                <a:gd name="connsiteX1" fmla="*/ 2476510 w 2476509"/>
                <a:gd name="connsiteY1" fmla="*/ 19 h 4179074"/>
                <a:gd name="connsiteX2" fmla="*/ 29 w 2476509"/>
                <a:gd name="connsiteY2" fmla="*/ 0 h 4179074"/>
                <a:gd name="connsiteX3" fmla="*/ 29 w 2476509"/>
                <a:gd name="connsiteY3" fmla="*/ 361712 h 4179074"/>
                <a:gd name="connsiteX4" fmla="*/ 748513 w 2476509"/>
                <a:gd name="connsiteY4" fmla="*/ 1821694 h 4179074"/>
                <a:gd name="connsiteX5" fmla="*/ 885006 w 2476509"/>
                <a:gd name="connsiteY5" fmla="*/ 2089585 h 4179074"/>
                <a:gd name="connsiteX6" fmla="*/ 748979 w 2476509"/>
                <a:gd name="connsiteY6" fmla="*/ 2357114 h 4179074"/>
                <a:gd name="connsiteX7" fmla="*/ 0 w 2476509"/>
                <a:gd name="connsiteY7" fmla="*/ 3817334 h 4179074"/>
                <a:gd name="connsiteX8" fmla="*/ 0 w 2476509"/>
                <a:gd name="connsiteY8" fmla="*/ 4179056 h 4179074"/>
                <a:gd name="connsiteX9" fmla="*/ 2476481 w 2476509"/>
                <a:gd name="connsiteY9" fmla="*/ 4179075 h 4179074"/>
                <a:gd name="connsiteX10" fmla="*/ 2476481 w 2476509"/>
                <a:gd name="connsiteY10" fmla="*/ 3817363 h 4179074"/>
                <a:gd name="connsiteX11" fmla="*/ 1727473 w 2476509"/>
                <a:gd name="connsiteY11" fmla="*/ 2357114 h 4179074"/>
                <a:gd name="connsiteX12" fmla="*/ 1591504 w 2476509"/>
                <a:gd name="connsiteY12" fmla="*/ 2089623 h 4179074"/>
                <a:gd name="connsiteX13" fmla="*/ 1591504 w 2476509"/>
                <a:gd name="connsiteY13" fmla="*/ 2089614 h 4179074"/>
                <a:gd name="connsiteX14" fmla="*/ 1728045 w 2476509"/>
                <a:gd name="connsiteY14" fmla="*/ 1821685 h 4179074"/>
                <a:gd name="connsiteX15" fmla="*/ 2476510 w 2476509"/>
                <a:gd name="connsiteY15" fmla="*/ 361731 h 41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6509" h="4179074">
                  <a:moveTo>
                    <a:pt x="2476510" y="361731"/>
                  </a:moveTo>
                  <a:lnTo>
                    <a:pt x="2476510" y="19"/>
                  </a:lnTo>
                  <a:lnTo>
                    <a:pt x="29" y="0"/>
                  </a:lnTo>
                  <a:lnTo>
                    <a:pt x="29" y="361712"/>
                  </a:lnTo>
                  <a:cubicBezTo>
                    <a:pt x="29" y="933012"/>
                    <a:pt x="275101" y="1474222"/>
                    <a:pt x="748513" y="1821694"/>
                  </a:cubicBezTo>
                  <a:cubicBezTo>
                    <a:pt x="833961" y="1884417"/>
                    <a:pt x="885006" y="1983591"/>
                    <a:pt x="885006" y="2089585"/>
                  </a:cubicBezTo>
                  <a:cubicBezTo>
                    <a:pt x="885006" y="2195370"/>
                    <a:pt x="834276" y="2294544"/>
                    <a:pt x="748979" y="2357114"/>
                  </a:cubicBezTo>
                  <a:cubicBezTo>
                    <a:pt x="265424" y="2711844"/>
                    <a:pt x="0" y="3257741"/>
                    <a:pt x="0" y="3817334"/>
                  </a:cubicBezTo>
                  <a:lnTo>
                    <a:pt x="0" y="4179056"/>
                  </a:lnTo>
                  <a:lnTo>
                    <a:pt x="2476481" y="4179075"/>
                  </a:lnTo>
                  <a:lnTo>
                    <a:pt x="2476481" y="3817363"/>
                  </a:lnTo>
                  <a:cubicBezTo>
                    <a:pt x="2476481" y="3258626"/>
                    <a:pt x="2211800" y="2712434"/>
                    <a:pt x="1727473" y="2357114"/>
                  </a:cubicBezTo>
                  <a:cubicBezTo>
                    <a:pt x="1642196" y="2294554"/>
                    <a:pt x="1591504" y="2195389"/>
                    <a:pt x="1591504" y="2089623"/>
                  </a:cubicBezTo>
                  <a:lnTo>
                    <a:pt x="1591504" y="2089614"/>
                  </a:lnTo>
                  <a:cubicBezTo>
                    <a:pt x="1591504" y="1983591"/>
                    <a:pt x="1642577" y="1884417"/>
                    <a:pt x="1728045" y="1821685"/>
                  </a:cubicBezTo>
                  <a:cubicBezTo>
                    <a:pt x="2200390" y="1474965"/>
                    <a:pt x="2476510" y="934288"/>
                    <a:pt x="2476510" y="361731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7B99961-E864-4E9C-AC48-22E225BFFC72}"/>
                </a:ext>
              </a:extLst>
            </p:cNvPr>
            <p:cNvSpPr/>
            <p:nvPr/>
          </p:nvSpPr>
          <p:spPr>
            <a:xfrm>
              <a:off x="2520441" y="3632742"/>
              <a:ext cx="891548" cy="180000"/>
            </a:xfrm>
            <a:custGeom>
              <a:avLst/>
              <a:gdLst>
                <a:gd name="connsiteX0" fmla="*/ 0 w 891548"/>
                <a:gd name="connsiteY0" fmla="*/ 0 h 180000"/>
                <a:gd name="connsiteX1" fmla="*/ 891548 w 891548"/>
                <a:gd name="connsiteY1" fmla="*/ 0 h 180000"/>
                <a:gd name="connsiteX2" fmla="*/ 863326 w 891548"/>
                <a:gd name="connsiteY2" fmla="*/ 46506 h 180000"/>
                <a:gd name="connsiteX3" fmla="*/ 834481 w 891548"/>
                <a:gd name="connsiteY3" fmla="*/ 131924 h 180000"/>
                <a:gd name="connsiteX4" fmla="*/ 829246 w 891548"/>
                <a:gd name="connsiteY4" fmla="*/ 180000 h 180000"/>
                <a:gd name="connsiteX5" fmla="*/ 62281 w 891548"/>
                <a:gd name="connsiteY5" fmla="*/ 180000 h 180000"/>
                <a:gd name="connsiteX6" fmla="*/ 57045 w 891548"/>
                <a:gd name="connsiteY6" fmla="*/ 131910 h 180000"/>
                <a:gd name="connsiteX7" fmla="*/ 28213 w 891548"/>
                <a:gd name="connsiteY7" fmla="*/ 46503 h 180000"/>
                <a:gd name="connsiteX8" fmla="*/ 0 w 891548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48" h="180000">
                  <a:moveTo>
                    <a:pt x="0" y="0"/>
                  </a:moveTo>
                  <a:lnTo>
                    <a:pt x="891548" y="0"/>
                  </a:lnTo>
                  <a:lnTo>
                    <a:pt x="863326" y="46506"/>
                  </a:lnTo>
                  <a:cubicBezTo>
                    <a:pt x="850754" y="73565"/>
                    <a:pt x="841046" y="102219"/>
                    <a:pt x="834481" y="131924"/>
                  </a:cubicBezTo>
                  <a:lnTo>
                    <a:pt x="829246" y="180000"/>
                  </a:lnTo>
                  <a:lnTo>
                    <a:pt x="62281" y="180000"/>
                  </a:lnTo>
                  <a:lnTo>
                    <a:pt x="57045" y="131910"/>
                  </a:lnTo>
                  <a:cubicBezTo>
                    <a:pt x="50483" y="102210"/>
                    <a:pt x="40779" y="73559"/>
                    <a:pt x="28213" y="46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98F6033-5770-4FB0-A70A-5B3C7B4F9F15}"/>
                </a:ext>
              </a:extLst>
            </p:cNvPr>
            <p:cNvSpPr/>
            <p:nvPr/>
          </p:nvSpPr>
          <p:spPr>
            <a:xfrm>
              <a:off x="2520425" y="3900236"/>
              <a:ext cx="891581" cy="180000"/>
            </a:xfrm>
            <a:custGeom>
              <a:avLst/>
              <a:gdLst>
                <a:gd name="connsiteX0" fmla="*/ 62321 w 891581"/>
                <a:gd name="connsiteY0" fmla="*/ 0 h 180000"/>
                <a:gd name="connsiteX1" fmla="*/ 829296 w 891581"/>
                <a:gd name="connsiteY1" fmla="*/ 0 h 180000"/>
                <a:gd name="connsiteX2" fmla="*/ 834465 w 891581"/>
                <a:gd name="connsiteY2" fmla="*/ 47699 h 180000"/>
                <a:gd name="connsiteX3" fmla="*/ 863147 w 891581"/>
                <a:gd name="connsiteY3" fmla="*/ 133001 h 180000"/>
                <a:gd name="connsiteX4" fmla="*/ 891581 w 891581"/>
                <a:gd name="connsiteY4" fmla="*/ 180000 h 180000"/>
                <a:gd name="connsiteX5" fmla="*/ 0 w 891581"/>
                <a:gd name="connsiteY5" fmla="*/ 180000 h 180000"/>
                <a:gd name="connsiteX6" fmla="*/ 28453 w 891581"/>
                <a:gd name="connsiteY6" fmla="*/ 132983 h 180000"/>
                <a:gd name="connsiteX7" fmla="*/ 57152 w 891581"/>
                <a:gd name="connsiteY7" fmla="*/ 47669 h 180000"/>
                <a:gd name="connsiteX8" fmla="*/ 62321 w 891581"/>
                <a:gd name="connsiteY8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581" h="180000">
                  <a:moveTo>
                    <a:pt x="62321" y="0"/>
                  </a:moveTo>
                  <a:lnTo>
                    <a:pt x="829296" y="0"/>
                  </a:lnTo>
                  <a:lnTo>
                    <a:pt x="834465" y="47699"/>
                  </a:lnTo>
                  <a:cubicBezTo>
                    <a:pt x="840989" y="77357"/>
                    <a:pt x="850639" y="105975"/>
                    <a:pt x="863147" y="133001"/>
                  </a:cubicBezTo>
                  <a:lnTo>
                    <a:pt x="891581" y="180000"/>
                  </a:lnTo>
                  <a:lnTo>
                    <a:pt x="0" y="180000"/>
                  </a:lnTo>
                  <a:lnTo>
                    <a:pt x="28453" y="132983"/>
                  </a:lnTo>
                  <a:cubicBezTo>
                    <a:pt x="40967" y="105953"/>
                    <a:pt x="50624" y="77331"/>
                    <a:pt x="57152" y="47669"/>
                  </a:cubicBezTo>
                  <a:lnTo>
                    <a:pt x="62321" y="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548220C-0273-4333-8D90-26F8CDD16F16}"/>
                </a:ext>
              </a:extLst>
            </p:cNvPr>
            <p:cNvSpPr/>
            <p:nvPr/>
          </p:nvSpPr>
          <p:spPr>
            <a:xfrm>
              <a:off x="1638648" y="1391205"/>
              <a:ext cx="2655135" cy="363282"/>
            </a:xfrm>
            <a:custGeom>
              <a:avLst/>
              <a:gdLst>
                <a:gd name="connsiteX0" fmla="*/ 0 w 2655135"/>
                <a:gd name="connsiteY0" fmla="*/ 0 h 363282"/>
                <a:gd name="connsiteX1" fmla="*/ 2655135 w 2655135"/>
                <a:gd name="connsiteY1" fmla="*/ 22 h 363282"/>
                <a:gd name="connsiteX2" fmla="*/ 2655135 w 2655135"/>
                <a:gd name="connsiteY2" fmla="*/ 363282 h 363282"/>
                <a:gd name="connsiteX3" fmla="*/ 0 w 2655135"/>
                <a:gd name="connsiteY3" fmla="*/ 363282 h 363282"/>
                <a:gd name="connsiteX4" fmla="*/ 0 w 2655135"/>
                <a:gd name="connsiteY4" fmla="*/ 0 h 3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3282">
                  <a:moveTo>
                    <a:pt x="0" y="0"/>
                  </a:moveTo>
                  <a:lnTo>
                    <a:pt x="2655135" y="22"/>
                  </a:lnTo>
                  <a:lnTo>
                    <a:pt x="2655135" y="363282"/>
                  </a:lnTo>
                  <a:lnTo>
                    <a:pt x="0" y="363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81A64D4-4FDA-48A4-BC77-4DF92039D140}"/>
                </a:ext>
              </a:extLst>
            </p:cNvPr>
            <p:cNvSpPr/>
            <p:nvPr/>
          </p:nvSpPr>
          <p:spPr>
            <a:xfrm>
              <a:off x="1638648" y="5957703"/>
              <a:ext cx="2655135" cy="362897"/>
            </a:xfrm>
            <a:custGeom>
              <a:avLst/>
              <a:gdLst>
                <a:gd name="connsiteX0" fmla="*/ 0 w 2655135"/>
                <a:gd name="connsiteY0" fmla="*/ 0 h 362897"/>
                <a:gd name="connsiteX1" fmla="*/ 2655135 w 2655135"/>
                <a:gd name="connsiteY1" fmla="*/ 0 h 362897"/>
                <a:gd name="connsiteX2" fmla="*/ 2655135 w 2655135"/>
                <a:gd name="connsiteY2" fmla="*/ 362897 h 362897"/>
                <a:gd name="connsiteX3" fmla="*/ 0 w 2655135"/>
                <a:gd name="connsiteY3" fmla="*/ 362875 h 362897"/>
                <a:gd name="connsiteX4" fmla="*/ 0 w 2655135"/>
                <a:gd name="connsiteY4" fmla="*/ 0 h 36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135" h="362897">
                  <a:moveTo>
                    <a:pt x="0" y="0"/>
                  </a:moveTo>
                  <a:lnTo>
                    <a:pt x="2655135" y="0"/>
                  </a:lnTo>
                  <a:lnTo>
                    <a:pt x="2655135" y="362897"/>
                  </a:lnTo>
                  <a:lnTo>
                    <a:pt x="0" y="36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2E7840C-098F-4807-90B4-6B1C5E4AC321}"/>
                </a:ext>
              </a:extLst>
            </p:cNvPr>
            <p:cNvSpPr/>
            <p:nvPr/>
          </p:nvSpPr>
          <p:spPr>
            <a:xfrm>
              <a:off x="1639967" y="1841482"/>
              <a:ext cx="2652497" cy="360000"/>
            </a:xfrm>
            <a:custGeom>
              <a:avLst/>
              <a:gdLst>
                <a:gd name="connsiteX0" fmla="*/ 0 w 2652497"/>
                <a:gd name="connsiteY0" fmla="*/ 0 h 360000"/>
                <a:gd name="connsiteX1" fmla="*/ 2652497 w 2652497"/>
                <a:gd name="connsiteY1" fmla="*/ 0 h 360000"/>
                <a:gd name="connsiteX2" fmla="*/ 2640106 w 2652497"/>
                <a:gd name="connsiteY2" fmla="*/ 226915 h 360000"/>
                <a:gd name="connsiteX3" fmla="*/ 2618157 w 2652497"/>
                <a:gd name="connsiteY3" fmla="*/ 360000 h 360000"/>
                <a:gd name="connsiteX4" fmla="*/ 34338 w 2652497"/>
                <a:gd name="connsiteY4" fmla="*/ 360000 h 360000"/>
                <a:gd name="connsiteX5" fmla="*/ 12345 w 2652497"/>
                <a:gd name="connsiteY5" fmla="*/ 226432 h 360000"/>
                <a:gd name="connsiteX6" fmla="*/ 0 w 2652497"/>
                <a:gd name="connsiteY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497" h="360000">
                  <a:moveTo>
                    <a:pt x="0" y="0"/>
                  </a:moveTo>
                  <a:lnTo>
                    <a:pt x="2652497" y="0"/>
                  </a:lnTo>
                  <a:lnTo>
                    <a:pt x="2640106" y="226915"/>
                  </a:lnTo>
                  <a:lnTo>
                    <a:pt x="2618157" y="360000"/>
                  </a:lnTo>
                  <a:lnTo>
                    <a:pt x="34338" y="360000"/>
                  </a:lnTo>
                  <a:lnTo>
                    <a:pt x="12345" y="226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93A832F-96F7-4D18-BBFC-5967B4BD9763}"/>
                </a:ext>
              </a:extLst>
            </p:cNvPr>
            <p:cNvSpPr/>
            <p:nvPr/>
          </p:nvSpPr>
          <p:spPr>
            <a:xfrm>
              <a:off x="1688724" y="2290260"/>
              <a:ext cx="2554982" cy="360000"/>
            </a:xfrm>
            <a:custGeom>
              <a:avLst/>
              <a:gdLst>
                <a:gd name="connsiteX0" fmla="*/ 0 w 2554982"/>
                <a:gd name="connsiteY0" fmla="*/ 0 h 360000"/>
                <a:gd name="connsiteX1" fmla="*/ 2554982 w 2554982"/>
                <a:gd name="connsiteY1" fmla="*/ 0 h 360000"/>
                <a:gd name="connsiteX2" fmla="*/ 2550902 w 2554982"/>
                <a:gd name="connsiteY2" fmla="*/ 24739 h 360000"/>
                <a:gd name="connsiteX3" fmla="*/ 2484697 w 2554982"/>
                <a:gd name="connsiteY3" fmla="*/ 262051 h 360000"/>
                <a:gd name="connsiteX4" fmla="*/ 2445465 w 2554982"/>
                <a:gd name="connsiteY4" fmla="*/ 360000 h 360000"/>
                <a:gd name="connsiteX5" fmla="*/ 109552 w 2554982"/>
                <a:gd name="connsiteY5" fmla="*/ 360000 h 360000"/>
                <a:gd name="connsiteX6" fmla="*/ 70015 w 2554982"/>
                <a:gd name="connsiteY6" fmla="*/ 261154 h 360000"/>
                <a:gd name="connsiteX7" fmla="*/ 3947 w 2554982"/>
                <a:gd name="connsiteY7" fmla="*/ 23971 h 360000"/>
                <a:gd name="connsiteX8" fmla="*/ 0 w 255498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982" h="360000">
                  <a:moveTo>
                    <a:pt x="0" y="0"/>
                  </a:moveTo>
                  <a:lnTo>
                    <a:pt x="2554982" y="0"/>
                  </a:lnTo>
                  <a:lnTo>
                    <a:pt x="2550902" y="24739"/>
                  </a:lnTo>
                  <a:cubicBezTo>
                    <a:pt x="2533069" y="105301"/>
                    <a:pt x="2510945" y="184530"/>
                    <a:pt x="2484697" y="262051"/>
                  </a:cubicBezTo>
                  <a:lnTo>
                    <a:pt x="2445465" y="360000"/>
                  </a:lnTo>
                  <a:lnTo>
                    <a:pt x="109552" y="360000"/>
                  </a:lnTo>
                  <a:lnTo>
                    <a:pt x="70015" y="261154"/>
                  </a:lnTo>
                  <a:cubicBezTo>
                    <a:pt x="43813" y="183653"/>
                    <a:pt x="21737" y="104466"/>
                    <a:pt x="3947" y="239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35BBA40-3F7F-4FFF-8F2C-544892972687}"/>
                </a:ext>
              </a:extLst>
            </p:cNvPr>
            <p:cNvSpPr/>
            <p:nvPr/>
          </p:nvSpPr>
          <p:spPr>
            <a:xfrm>
              <a:off x="1833279" y="2737754"/>
              <a:ext cx="2265872" cy="360000"/>
            </a:xfrm>
            <a:custGeom>
              <a:avLst/>
              <a:gdLst>
                <a:gd name="connsiteX0" fmla="*/ 0 w 2265872"/>
                <a:gd name="connsiteY0" fmla="*/ 0 h 360000"/>
                <a:gd name="connsiteX1" fmla="*/ 2265872 w 2265872"/>
                <a:gd name="connsiteY1" fmla="*/ 0 h 360000"/>
                <a:gd name="connsiteX2" fmla="*/ 2249200 w 2265872"/>
                <a:gd name="connsiteY2" fmla="*/ 41625 h 360000"/>
                <a:gd name="connsiteX3" fmla="*/ 2134514 w 2265872"/>
                <a:gd name="connsiteY3" fmla="*/ 256208 h 360000"/>
                <a:gd name="connsiteX4" fmla="*/ 2063147 w 2265872"/>
                <a:gd name="connsiteY4" fmla="*/ 360000 h 360000"/>
                <a:gd name="connsiteX5" fmla="*/ 202750 w 2265872"/>
                <a:gd name="connsiteY5" fmla="*/ 360000 h 360000"/>
                <a:gd name="connsiteX6" fmla="*/ 130907 w 2265872"/>
                <a:gd name="connsiteY6" fmla="*/ 255427 h 360000"/>
                <a:gd name="connsiteX7" fmla="*/ 16291 w 2265872"/>
                <a:gd name="connsiteY7" fmla="*/ 40730 h 360000"/>
                <a:gd name="connsiteX8" fmla="*/ 0 w 2265872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5872" h="360000">
                  <a:moveTo>
                    <a:pt x="0" y="0"/>
                  </a:moveTo>
                  <a:lnTo>
                    <a:pt x="2265872" y="0"/>
                  </a:lnTo>
                  <a:lnTo>
                    <a:pt x="2249200" y="41625"/>
                  </a:lnTo>
                  <a:cubicBezTo>
                    <a:pt x="2214872" y="115358"/>
                    <a:pt x="2176588" y="187010"/>
                    <a:pt x="2134514" y="256208"/>
                  </a:cubicBezTo>
                  <a:lnTo>
                    <a:pt x="2063147" y="360000"/>
                  </a:lnTo>
                  <a:lnTo>
                    <a:pt x="202750" y="360000"/>
                  </a:lnTo>
                  <a:lnTo>
                    <a:pt x="130907" y="255427"/>
                  </a:lnTo>
                  <a:cubicBezTo>
                    <a:pt x="88843" y="186175"/>
                    <a:pt x="50584" y="114484"/>
                    <a:pt x="16291" y="407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70BB3EF-406A-4B54-A472-2ABCA3D64BEA}"/>
                </a:ext>
              </a:extLst>
            </p:cNvPr>
            <p:cNvSpPr/>
            <p:nvPr/>
          </p:nvSpPr>
          <p:spPr>
            <a:xfrm>
              <a:off x="2096151" y="3185248"/>
              <a:ext cx="1740128" cy="360000"/>
            </a:xfrm>
            <a:custGeom>
              <a:avLst/>
              <a:gdLst>
                <a:gd name="connsiteX0" fmla="*/ 0 w 1740128"/>
                <a:gd name="connsiteY0" fmla="*/ 0 h 360000"/>
                <a:gd name="connsiteX1" fmla="*/ 1740128 w 1740128"/>
                <a:gd name="connsiteY1" fmla="*/ 0 h 360000"/>
                <a:gd name="connsiteX2" fmla="*/ 1734234 w 1740128"/>
                <a:gd name="connsiteY2" fmla="*/ 8572 h 360000"/>
                <a:gd name="connsiteX3" fmla="*/ 1395204 w 1740128"/>
                <a:gd name="connsiteY3" fmla="*/ 355154 h 360000"/>
                <a:gd name="connsiteX4" fmla="*/ 1390471 w 1740128"/>
                <a:gd name="connsiteY4" fmla="*/ 360000 h 360000"/>
                <a:gd name="connsiteX5" fmla="*/ 349731 w 1740128"/>
                <a:gd name="connsiteY5" fmla="*/ 360000 h 360000"/>
                <a:gd name="connsiteX6" fmla="*/ 345008 w 1740128"/>
                <a:gd name="connsiteY6" fmla="*/ 355164 h 360000"/>
                <a:gd name="connsiteX7" fmla="*/ 5492 w 1740128"/>
                <a:gd name="connsiteY7" fmla="*/ 7994 h 360000"/>
                <a:gd name="connsiteX8" fmla="*/ 0 w 1740128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0128" h="360000">
                  <a:moveTo>
                    <a:pt x="0" y="0"/>
                  </a:moveTo>
                  <a:lnTo>
                    <a:pt x="1740128" y="0"/>
                  </a:lnTo>
                  <a:lnTo>
                    <a:pt x="1734234" y="8572"/>
                  </a:lnTo>
                  <a:cubicBezTo>
                    <a:pt x="1635265" y="136405"/>
                    <a:pt x="1521809" y="252928"/>
                    <a:pt x="1395204" y="355154"/>
                  </a:cubicBezTo>
                  <a:lnTo>
                    <a:pt x="1390471" y="360000"/>
                  </a:lnTo>
                  <a:lnTo>
                    <a:pt x="349731" y="360000"/>
                  </a:lnTo>
                  <a:lnTo>
                    <a:pt x="345008" y="355164"/>
                  </a:lnTo>
                  <a:cubicBezTo>
                    <a:pt x="218117" y="252716"/>
                    <a:pt x="104517" y="135988"/>
                    <a:pt x="5492" y="79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A05F543-AA25-4DAB-9F1A-0F225AD45A91}"/>
                </a:ext>
              </a:extLst>
            </p:cNvPr>
            <p:cNvSpPr/>
            <p:nvPr/>
          </p:nvSpPr>
          <p:spPr>
            <a:xfrm>
              <a:off x="2095345" y="4167730"/>
              <a:ext cx="1741740" cy="360000"/>
            </a:xfrm>
            <a:custGeom>
              <a:avLst/>
              <a:gdLst>
                <a:gd name="connsiteX0" fmla="*/ 350334 w 1741740"/>
                <a:gd name="connsiteY0" fmla="*/ 0 h 360000"/>
                <a:gd name="connsiteX1" fmla="*/ 1391354 w 1741740"/>
                <a:gd name="connsiteY1" fmla="*/ 0 h 360000"/>
                <a:gd name="connsiteX2" fmla="*/ 1395385 w 1741740"/>
                <a:gd name="connsiteY2" fmla="*/ 4132 h 360000"/>
                <a:gd name="connsiteX3" fmla="*/ 1739926 w 1741740"/>
                <a:gd name="connsiteY3" fmla="*/ 357339 h 360000"/>
                <a:gd name="connsiteX4" fmla="*/ 1741740 w 1741740"/>
                <a:gd name="connsiteY4" fmla="*/ 360000 h 360000"/>
                <a:gd name="connsiteX5" fmla="*/ 0 w 1741740"/>
                <a:gd name="connsiteY5" fmla="*/ 360000 h 360000"/>
                <a:gd name="connsiteX6" fmla="*/ 2115 w 1741740"/>
                <a:gd name="connsiteY6" fmla="*/ 356898 h 360000"/>
                <a:gd name="connsiteX7" fmla="*/ 346302 w 1741740"/>
                <a:gd name="connsiteY7" fmla="*/ 4132 h 360000"/>
                <a:gd name="connsiteX8" fmla="*/ 350334 w 1741740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1740" h="360000">
                  <a:moveTo>
                    <a:pt x="350334" y="0"/>
                  </a:moveTo>
                  <a:lnTo>
                    <a:pt x="1391354" y="0"/>
                  </a:lnTo>
                  <a:lnTo>
                    <a:pt x="1395385" y="4132"/>
                  </a:lnTo>
                  <a:cubicBezTo>
                    <a:pt x="1525202" y="108894"/>
                    <a:pt x="1640300" y="227725"/>
                    <a:pt x="1739926" y="357339"/>
                  </a:cubicBezTo>
                  <a:lnTo>
                    <a:pt x="1741740" y="360000"/>
                  </a:lnTo>
                  <a:lnTo>
                    <a:pt x="0" y="360000"/>
                  </a:lnTo>
                  <a:lnTo>
                    <a:pt x="2115" y="356898"/>
                  </a:lnTo>
                  <a:cubicBezTo>
                    <a:pt x="101699" y="227399"/>
                    <a:pt x="216692" y="108720"/>
                    <a:pt x="346302" y="4132"/>
                  </a:cubicBezTo>
                  <a:lnTo>
                    <a:pt x="35033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7528EF0-E8FB-4D7D-B9C2-C91BB76EC91B}"/>
                </a:ext>
              </a:extLst>
            </p:cNvPr>
            <p:cNvSpPr/>
            <p:nvPr/>
          </p:nvSpPr>
          <p:spPr>
            <a:xfrm>
              <a:off x="1832726" y="4615224"/>
              <a:ext cx="2266979" cy="360000"/>
            </a:xfrm>
            <a:custGeom>
              <a:avLst/>
              <a:gdLst>
                <a:gd name="connsiteX0" fmla="*/ 202954 w 2266979"/>
                <a:gd name="connsiteY0" fmla="*/ 0 h 360000"/>
                <a:gd name="connsiteX1" fmla="*/ 2063990 w 2266979"/>
                <a:gd name="connsiteY1" fmla="*/ 0 h 360000"/>
                <a:gd name="connsiteX2" fmla="*/ 2140284 w 2266979"/>
                <a:gd name="connsiteY2" fmla="*/ 111943 h 360000"/>
                <a:gd name="connsiteX3" fmla="*/ 2254249 w 2266979"/>
                <a:gd name="connsiteY3" fmla="*/ 327751 h 360000"/>
                <a:gd name="connsiteX4" fmla="*/ 2266979 w 2266979"/>
                <a:gd name="connsiteY4" fmla="*/ 360000 h 360000"/>
                <a:gd name="connsiteX5" fmla="*/ 0 w 2266979"/>
                <a:gd name="connsiteY5" fmla="*/ 360000 h 360000"/>
                <a:gd name="connsiteX6" fmla="*/ 13001 w 2266979"/>
                <a:gd name="connsiteY6" fmla="*/ 327094 h 360000"/>
                <a:gd name="connsiteX7" fmla="*/ 127014 w 2266979"/>
                <a:gd name="connsiteY7" fmla="*/ 111360 h 360000"/>
                <a:gd name="connsiteX8" fmla="*/ 202954 w 2266979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979" h="360000">
                  <a:moveTo>
                    <a:pt x="202954" y="0"/>
                  </a:moveTo>
                  <a:lnTo>
                    <a:pt x="2063990" y="0"/>
                  </a:lnTo>
                  <a:lnTo>
                    <a:pt x="2140284" y="111943"/>
                  </a:lnTo>
                  <a:cubicBezTo>
                    <a:pt x="2182267" y="181731"/>
                    <a:pt x="2220286" y="253804"/>
                    <a:pt x="2254249" y="327751"/>
                  </a:cubicBezTo>
                  <a:lnTo>
                    <a:pt x="2266979" y="360000"/>
                  </a:lnTo>
                  <a:lnTo>
                    <a:pt x="0" y="360000"/>
                  </a:lnTo>
                  <a:lnTo>
                    <a:pt x="13001" y="327094"/>
                  </a:lnTo>
                  <a:cubicBezTo>
                    <a:pt x="46988" y="253159"/>
                    <a:pt x="85025" y="181111"/>
                    <a:pt x="127014" y="111360"/>
                  </a:cubicBezTo>
                  <a:lnTo>
                    <a:pt x="20295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5C3B9E5-ED44-47A1-A1B4-D0ACAFD5042C}"/>
                </a:ext>
              </a:extLst>
            </p:cNvPr>
            <p:cNvSpPr/>
            <p:nvPr/>
          </p:nvSpPr>
          <p:spPr>
            <a:xfrm>
              <a:off x="1688378" y="5062718"/>
              <a:ext cx="2555674" cy="360000"/>
            </a:xfrm>
            <a:custGeom>
              <a:avLst/>
              <a:gdLst>
                <a:gd name="connsiteX0" fmla="*/ 109781 w 2555674"/>
                <a:gd name="connsiteY0" fmla="*/ 0 h 360000"/>
                <a:gd name="connsiteX1" fmla="*/ 2445865 w 2555674"/>
                <a:gd name="connsiteY1" fmla="*/ 0 h 360000"/>
                <a:gd name="connsiteX2" fmla="*/ 2488224 w 2555674"/>
                <a:gd name="connsiteY2" fmla="*/ 107310 h 360000"/>
                <a:gd name="connsiteX3" fmla="*/ 2552942 w 2555674"/>
                <a:gd name="connsiteY3" fmla="*/ 343143 h 360000"/>
                <a:gd name="connsiteX4" fmla="*/ 2555674 w 2555674"/>
                <a:gd name="connsiteY4" fmla="*/ 360000 h 360000"/>
                <a:gd name="connsiteX5" fmla="*/ 0 w 2555674"/>
                <a:gd name="connsiteY5" fmla="*/ 360000 h 360000"/>
                <a:gd name="connsiteX6" fmla="*/ 2825 w 2555674"/>
                <a:gd name="connsiteY6" fmla="*/ 342591 h 360000"/>
                <a:gd name="connsiteX7" fmla="*/ 67640 w 2555674"/>
                <a:gd name="connsiteY7" fmla="*/ 106659 h 360000"/>
                <a:gd name="connsiteX8" fmla="*/ 109781 w 2555674"/>
                <a:gd name="connsiteY8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5674" h="360000">
                  <a:moveTo>
                    <a:pt x="109781" y="0"/>
                  </a:moveTo>
                  <a:lnTo>
                    <a:pt x="2445865" y="0"/>
                  </a:lnTo>
                  <a:lnTo>
                    <a:pt x="2488224" y="107310"/>
                  </a:lnTo>
                  <a:cubicBezTo>
                    <a:pt x="2513979" y="184595"/>
                    <a:pt x="2535583" y="263343"/>
                    <a:pt x="2552942" y="343143"/>
                  </a:cubicBezTo>
                  <a:lnTo>
                    <a:pt x="2555674" y="360000"/>
                  </a:lnTo>
                  <a:lnTo>
                    <a:pt x="0" y="360000"/>
                  </a:lnTo>
                  <a:lnTo>
                    <a:pt x="2825" y="342591"/>
                  </a:lnTo>
                  <a:cubicBezTo>
                    <a:pt x="20215" y="262741"/>
                    <a:pt x="41853" y="183961"/>
                    <a:pt x="67640" y="106659"/>
                  </a:cubicBezTo>
                  <a:lnTo>
                    <a:pt x="10978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4011F26-EBCD-4EB7-841E-3CC68B4DBBB2}"/>
                </a:ext>
              </a:extLst>
            </p:cNvPr>
            <p:cNvSpPr/>
            <p:nvPr/>
          </p:nvSpPr>
          <p:spPr>
            <a:xfrm>
              <a:off x="1639926" y="5510212"/>
              <a:ext cx="2652579" cy="360000"/>
            </a:xfrm>
            <a:custGeom>
              <a:avLst/>
              <a:gdLst>
                <a:gd name="connsiteX0" fmla="*/ 34265 w 2652579"/>
                <a:gd name="connsiteY0" fmla="*/ 0 h 360000"/>
                <a:gd name="connsiteX1" fmla="*/ 2618316 w 2652579"/>
                <a:gd name="connsiteY1" fmla="*/ 0 h 360000"/>
                <a:gd name="connsiteX2" fmla="*/ 2640649 w 2652579"/>
                <a:gd name="connsiteY2" fmla="*/ 137799 h 360000"/>
                <a:gd name="connsiteX3" fmla="*/ 2652579 w 2652579"/>
                <a:gd name="connsiteY3" fmla="*/ 360000 h 360000"/>
                <a:gd name="connsiteX4" fmla="*/ 0 w 2652579"/>
                <a:gd name="connsiteY4" fmla="*/ 360000 h 360000"/>
                <a:gd name="connsiteX5" fmla="*/ 11962 w 2652579"/>
                <a:gd name="connsiteY5" fmla="*/ 137448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2579" h="360000">
                  <a:moveTo>
                    <a:pt x="34265" y="0"/>
                  </a:moveTo>
                  <a:lnTo>
                    <a:pt x="2618316" y="0"/>
                  </a:lnTo>
                  <a:lnTo>
                    <a:pt x="2640649" y="137799"/>
                  </a:lnTo>
                  <a:lnTo>
                    <a:pt x="2652579" y="360000"/>
                  </a:lnTo>
                  <a:lnTo>
                    <a:pt x="0" y="360000"/>
                  </a:lnTo>
                  <a:lnTo>
                    <a:pt x="11962" y="1374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81535D1-7163-4AB2-B782-32DD5AB0EF7E}"/>
                </a:ext>
              </a:extLst>
            </p:cNvPr>
            <p:cNvSpPr/>
            <p:nvPr/>
          </p:nvSpPr>
          <p:spPr>
            <a:xfrm>
              <a:off x="1383340" y="1153725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294C135-8FF6-4AE5-A726-4A3C4C3FB28F}"/>
                </a:ext>
              </a:extLst>
            </p:cNvPr>
            <p:cNvSpPr/>
            <p:nvPr/>
          </p:nvSpPr>
          <p:spPr>
            <a:xfrm>
              <a:off x="1383340" y="6326609"/>
              <a:ext cx="3165751" cy="23224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 w="9525" cap="flat">
              <a:solidFill>
                <a:schemeClr val="bg2">
                  <a:lumMod val="50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2024AC4-6342-4A50-BAB8-9DC290986D82}"/>
                </a:ext>
              </a:extLst>
            </p:cNvPr>
            <p:cNvSpPr txBox="1"/>
            <p:nvPr/>
          </p:nvSpPr>
          <p:spPr>
            <a:xfrm>
              <a:off x="4559380" y="5985263"/>
              <a:ext cx="172686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Loyalty &amp; Evangelism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B2774E-00EB-4562-8F11-64D6A8C4F2C7}"/>
                </a:ext>
              </a:extLst>
            </p:cNvPr>
            <p:cNvSpPr txBox="1"/>
            <p:nvPr/>
          </p:nvSpPr>
          <p:spPr>
            <a:xfrm>
              <a:off x="4549081" y="1023694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Pre-Purchase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F9B75CC-7FE1-4C48-9929-3CDC4C333F16}"/>
                </a:ext>
              </a:extLst>
            </p:cNvPr>
            <p:cNvSpPr txBox="1"/>
            <p:nvPr/>
          </p:nvSpPr>
          <p:spPr>
            <a:xfrm>
              <a:off x="2276129" y="1418958"/>
              <a:ext cx="138017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Engagement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023D4BD-9D17-4C31-86F5-F0373F44726D}"/>
                </a:ext>
              </a:extLst>
            </p:cNvPr>
            <p:cNvSpPr txBox="1"/>
            <p:nvPr/>
          </p:nvSpPr>
          <p:spPr>
            <a:xfrm>
              <a:off x="4419842" y="1418958"/>
              <a:ext cx="16972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81265D-1685-4A1E-BBE2-829D482942FE}"/>
                </a:ext>
              </a:extLst>
            </p:cNvPr>
            <p:cNvSpPr txBox="1"/>
            <p:nvPr/>
          </p:nvSpPr>
          <p:spPr>
            <a:xfrm>
              <a:off x="2370562" y="1867594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Education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9D25A81-1BF3-44C3-9388-2095F13DA102}"/>
                </a:ext>
              </a:extLst>
            </p:cNvPr>
            <p:cNvSpPr txBox="1"/>
            <p:nvPr/>
          </p:nvSpPr>
          <p:spPr>
            <a:xfrm>
              <a:off x="4425129" y="1867594"/>
              <a:ext cx="19253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Identification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C1E0B0-D09F-414D-B385-90540805E9BF}"/>
                </a:ext>
              </a:extLst>
            </p:cNvPr>
            <p:cNvSpPr txBox="1"/>
            <p:nvPr/>
          </p:nvSpPr>
          <p:spPr>
            <a:xfrm>
              <a:off x="2445628" y="231637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Research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4DA3796-C2B7-4B26-915C-6AF96CEF1753}"/>
                </a:ext>
              </a:extLst>
            </p:cNvPr>
            <p:cNvSpPr txBox="1"/>
            <p:nvPr/>
          </p:nvSpPr>
          <p:spPr>
            <a:xfrm>
              <a:off x="4419841" y="2316372"/>
              <a:ext cx="184110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Investigate Solutions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83E6DA3-5D87-48C6-A97F-42059C4C199B}"/>
                </a:ext>
              </a:extLst>
            </p:cNvPr>
            <p:cNvSpPr txBox="1"/>
            <p:nvPr/>
          </p:nvSpPr>
          <p:spPr>
            <a:xfrm>
              <a:off x="2370562" y="2763866"/>
              <a:ext cx="11913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Evaluation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B56437-21D6-4E52-87FD-B2E1D63B1FC8}"/>
                </a:ext>
              </a:extLst>
            </p:cNvPr>
            <p:cNvSpPr txBox="1"/>
            <p:nvPr/>
          </p:nvSpPr>
          <p:spPr>
            <a:xfrm>
              <a:off x="4189789" y="2763866"/>
              <a:ext cx="33959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Assess Satisfaction of Need, Requirements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233357-E9DC-42D9-BAB8-B8333808D961}"/>
                </a:ext>
              </a:extLst>
            </p:cNvPr>
            <p:cNvSpPr txBox="1"/>
            <p:nvPr/>
          </p:nvSpPr>
          <p:spPr>
            <a:xfrm>
              <a:off x="2293274" y="3211360"/>
              <a:ext cx="134588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Justification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07A4618-1803-4F09-AE82-55A813669456}"/>
                </a:ext>
              </a:extLst>
            </p:cNvPr>
            <p:cNvSpPr txBox="1"/>
            <p:nvPr/>
          </p:nvSpPr>
          <p:spPr>
            <a:xfrm>
              <a:off x="3886184" y="3211360"/>
              <a:ext cx="32636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Justify and Quantify Value, Internal Buy-in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1A1595A-AE59-49AD-90E3-2549714FF57A}"/>
                </a:ext>
              </a:extLst>
            </p:cNvPr>
            <p:cNvSpPr txBox="1"/>
            <p:nvPr/>
          </p:nvSpPr>
          <p:spPr>
            <a:xfrm>
              <a:off x="4549081" y="6371457"/>
              <a:ext cx="13828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Post-Purchase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1B67DA1-E73A-40D0-8F37-0CC273DD35AA}"/>
                </a:ext>
              </a:extLst>
            </p:cNvPr>
            <p:cNvSpPr txBox="1"/>
            <p:nvPr/>
          </p:nvSpPr>
          <p:spPr>
            <a:xfrm>
              <a:off x="2445628" y="4193842"/>
              <a:ext cx="10411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Purchase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311BD37-0541-46D3-A715-449093283D12}"/>
                </a:ext>
              </a:extLst>
            </p:cNvPr>
            <p:cNvSpPr txBox="1"/>
            <p:nvPr/>
          </p:nvSpPr>
          <p:spPr>
            <a:xfrm>
              <a:off x="3985287" y="4193842"/>
              <a:ext cx="28985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Transactional &amp; Transitional Factors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11777B3-434F-4C12-A832-B63DDE11F4F1}"/>
                </a:ext>
              </a:extLst>
            </p:cNvPr>
            <p:cNvSpPr txBox="1"/>
            <p:nvPr/>
          </p:nvSpPr>
          <p:spPr>
            <a:xfrm>
              <a:off x="2379725" y="4641336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FBB9BD-163A-41D6-B0AD-BDF9E9C52D65}"/>
                </a:ext>
              </a:extLst>
            </p:cNvPr>
            <p:cNvSpPr txBox="1"/>
            <p:nvPr/>
          </p:nvSpPr>
          <p:spPr>
            <a:xfrm>
              <a:off x="4159181" y="4641336"/>
              <a:ext cx="23464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Onboarding Implementation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A37155-8AB7-4576-B189-BAA4C550ACB6}"/>
                </a:ext>
              </a:extLst>
            </p:cNvPr>
            <p:cNvSpPr txBox="1"/>
            <p:nvPr/>
          </p:nvSpPr>
          <p:spPr>
            <a:xfrm>
              <a:off x="2379725" y="5088830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Retention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40F0BD6-4539-4E8C-A10A-ADBC27EF6E6F}"/>
                </a:ext>
              </a:extLst>
            </p:cNvPr>
            <p:cNvSpPr txBox="1"/>
            <p:nvPr/>
          </p:nvSpPr>
          <p:spPr>
            <a:xfrm>
              <a:off x="4386393" y="5088830"/>
              <a:ext cx="19570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Satisfaction &amp; Success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7B9146B-3C34-43D6-BBBA-9C54C5DC4FA0}"/>
                </a:ext>
              </a:extLst>
            </p:cNvPr>
            <p:cNvSpPr txBox="1"/>
            <p:nvPr/>
          </p:nvSpPr>
          <p:spPr>
            <a:xfrm>
              <a:off x="2379725" y="5536324"/>
              <a:ext cx="117298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Expansion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AF74E23-4062-46EE-BC53-CAD09AAF65F3}"/>
                </a:ext>
              </a:extLst>
            </p:cNvPr>
            <p:cNvSpPr txBox="1"/>
            <p:nvPr/>
          </p:nvSpPr>
          <p:spPr>
            <a:xfrm>
              <a:off x="4433662" y="5536324"/>
              <a:ext cx="15205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Up-Sell, Cross-Sell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D181C4-6E93-4213-8BBE-A820AFC784A9}"/>
                </a:ext>
              </a:extLst>
            </p:cNvPr>
            <p:cNvSpPr txBox="1"/>
            <p:nvPr/>
          </p:nvSpPr>
          <p:spPr>
            <a:xfrm>
              <a:off x="2380061" y="5985263"/>
              <a:ext cx="117230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Advocacy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55049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255</TotalTime>
  <Words>112</Words>
  <Application>Microsoft Macintosh PowerPoint</Application>
  <PresentationFormat>On-screen Show (4:3)</PresentationFormat>
  <Paragraphs>48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MARKETING HOURGLASS</vt:lpstr>
      <vt:lpstr>MARKETING HOURGLASS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191</cp:revision>
  <dcterms:created xsi:type="dcterms:W3CDTF">2020-05-25T06:50:25Z</dcterms:created>
  <dcterms:modified xsi:type="dcterms:W3CDTF">2022-02-07T07:57:23Z</dcterms:modified>
</cp:coreProperties>
</file>