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413" r:id="rId3"/>
    <p:sldId id="414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5" autoAdjust="0"/>
    <p:restoredTop sz="50000" autoAdjust="0"/>
  </p:normalViewPr>
  <p:slideViewPr>
    <p:cSldViewPr snapToGrid="0" snapToObjects="1">
      <p:cViewPr varScale="1">
        <p:scale>
          <a:sx n="105" d="100"/>
          <a:sy n="105" d="100"/>
        </p:scale>
        <p:origin x="552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2524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56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9115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198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NEEDS ANALYSIS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2136000" y="814660"/>
            <a:ext cx="7920000" cy="5275860"/>
            <a:chOff x="1504950" y="1409700"/>
            <a:chExt cx="6048375" cy="4029075"/>
          </a:xfrm>
        </p:grpSpPr>
        <p:sp>
          <p:nvSpPr>
            <p:cNvPr id="5" name="Rectangle 4"/>
            <p:cNvSpPr/>
            <p:nvPr/>
          </p:nvSpPr>
          <p:spPr>
            <a:xfrm rot="18902944">
              <a:off x="2146307" y="2909570"/>
              <a:ext cx="2694933" cy="746760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4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 rot="2697056" flipH="1">
              <a:off x="4267207" y="2909570"/>
              <a:ext cx="2694933" cy="746760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4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3225807" y="3963670"/>
              <a:ext cx="2694933" cy="746760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4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grpSp>
          <p:nvGrpSpPr>
            <p:cNvPr id="8" name="Group 37"/>
            <p:cNvGrpSpPr/>
            <p:nvPr/>
          </p:nvGrpSpPr>
          <p:grpSpPr>
            <a:xfrm>
              <a:off x="3657600" y="1536700"/>
              <a:ext cx="1828800" cy="1828800"/>
              <a:chOff x="3657600" y="1536700"/>
              <a:chExt cx="1828800" cy="1828800"/>
            </a:xfrm>
          </p:grpSpPr>
          <p:sp>
            <p:nvSpPr>
              <p:cNvPr id="34" name="Oval 33"/>
              <p:cNvSpPr/>
              <p:nvPr/>
            </p:nvSpPr>
            <p:spPr>
              <a:xfrm>
                <a:off x="3657600" y="1536700"/>
                <a:ext cx="1828800" cy="18288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n w="1270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400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3761740" y="1640840"/>
                <a:ext cx="1620520" cy="1620520"/>
              </a:xfrm>
              <a:prstGeom prst="ellipse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400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9" name="Group 40"/>
            <p:cNvGrpSpPr/>
            <p:nvPr/>
          </p:nvGrpSpPr>
          <p:grpSpPr>
            <a:xfrm>
              <a:off x="1609725" y="3422650"/>
              <a:ext cx="1828800" cy="1828800"/>
              <a:chOff x="3657600" y="1536700"/>
              <a:chExt cx="1828800" cy="1828800"/>
            </a:xfrm>
          </p:grpSpPr>
          <p:sp>
            <p:nvSpPr>
              <p:cNvPr id="32" name="Oval 31"/>
              <p:cNvSpPr/>
              <p:nvPr/>
            </p:nvSpPr>
            <p:spPr>
              <a:xfrm>
                <a:off x="3657600" y="1536700"/>
                <a:ext cx="1828800" cy="1828800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1270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400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3761740" y="1640840"/>
                <a:ext cx="1620520" cy="1620520"/>
              </a:xfrm>
              <a:prstGeom prst="ellipse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400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10" name="Group 43"/>
            <p:cNvGrpSpPr/>
            <p:nvPr/>
          </p:nvGrpSpPr>
          <p:grpSpPr>
            <a:xfrm>
              <a:off x="5686425" y="3422650"/>
              <a:ext cx="1828800" cy="1828800"/>
              <a:chOff x="3657600" y="1536700"/>
              <a:chExt cx="1828800" cy="1828800"/>
            </a:xfrm>
          </p:grpSpPr>
          <p:sp>
            <p:nvSpPr>
              <p:cNvPr id="30" name="Oval 29"/>
              <p:cNvSpPr/>
              <p:nvPr/>
            </p:nvSpPr>
            <p:spPr>
              <a:xfrm>
                <a:off x="3657600" y="1536700"/>
                <a:ext cx="1828800" cy="1828800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1270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400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3761740" y="1640840"/>
                <a:ext cx="1620520" cy="1620520"/>
              </a:xfrm>
              <a:prstGeom prst="ellipse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400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sp>
          <p:nvSpPr>
            <p:cNvPr id="11" name="Up Ribbon 10"/>
            <p:cNvSpPr/>
            <p:nvPr/>
          </p:nvSpPr>
          <p:spPr>
            <a:xfrm>
              <a:off x="3590925" y="1409700"/>
              <a:ext cx="1943100" cy="504825"/>
            </a:xfrm>
            <a:prstGeom prst="ribbon2">
              <a:avLst>
                <a:gd name="adj1" fmla="val 16667"/>
                <a:gd name="adj2" fmla="val 65686"/>
              </a:avLst>
            </a:prstGeom>
            <a:gradFill flip="none" rotWithShape="1">
              <a:gsLst>
                <a:gs pos="3540">
                  <a:schemeClr val="tx1">
                    <a:lumMod val="75000"/>
                    <a:lumOff val="25000"/>
                  </a:schemeClr>
                </a:gs>
                <a:gs pos="48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4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2" name="Up Ribbon 11"/>
            <p:cNvSpPr/>
            <p:nvPr/>
          </p:nvSpPr>
          <p:spPr>
            <a:xfrm>
              <a:off x="1504950" y="4933950"/>
              <a:ext cx="1943100" cy="504825"/>
            </a:xfrm>
            <a:prstGeom prst="ribbon2">
              <a:avLst>
                <a:gd name="adj1" fmla="val 16667"/>
                <a:gd name="adj2" fmla="val 65686"/>
              </a:avLst>
            </a:prstGeom>
            <a:gradFill>
              <a:gsLst>
                <a:gs pos="3540">
                  <a:schemeClr val="tx1">
                    <a:lumMod val="75000"/>
                    <a:lumOff val="25000"/>
                  </a:schemeClr>
                </a:gs>
                <a:gs pos="48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4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3" name="Up Ribbon 12"/>
            <p:cNvSpPr/>
            <p:nvPr/>
          </p:nvSpPr>
          <p:spPr>
            <a:xfrm>
              <a:off x="5610225" y="4933950"/>
              <a:ext cx="1943100" cy="504825"/>
            </a:xfrm>
            <a:prstGeom prst="ribbon2">
              <a:avLst>
                <a:gd name="adj1" fmla="val 16667"/>
                <a:gd name="adj2" fmla="val 65686"/>
              </a:avLst>
            </a:prstGeom>
            <a:gradFill>
              <a:gsLst>
                <a:gs pos="3540">
                  <a:schemeClr val="tx1">
                    <a:lumMod val="75000"/>
                    <a:lumOff val="25000"/>
                  </a:schemeClr>
                </a:gs>
                <a:gs pos="48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4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970336" y="1417316"/>
              <a:ext cx="1198552" cy="446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Organizational Analysis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911589" y="4999037"/>
              <a:ext cx="1128945" cy="258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Person Analysis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102479" y="4998662"/>
              <a:ext cx="971025" cy="258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Task Analysis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818262" y="1995552"/>
              <a:ext cx="1593316" cy="893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defTabSz="685800">
                <a:buFont typeface="Arial" charset="0"/>
                <a:buChar char="•"/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Strategic direction</a:t>
              </a:r>
            </a:p>
            <a:p>
              <a:pPr marL="171450" indent="-171450" defTabSz="685800">
                <a:buFont typeface="Arial" charset="0"/>
                <a:buChar char="•"/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Support of managers, peer &amp; employees for training activities</a:t>
              </a:r>
            </a:p>
            <a:p>
              <a:pPr marL="171450" indent="-171450" defTabSz="685800">
                <a:buFont typeface="Arial" charset="0"/>
                <a:buChar char="•"/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Training resources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097009" y="3936801"/>
              <a:ext cx="995509" cy="7286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1450" indent="-171450" defTabSz="685800">
                <a:buFont typeface="Arial" charset="0"/>
                <a:buChar char="•"/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KESA</a:t>
              </a:r>
            </a:p>
            <a:p>
              <a:pPr marL="171450" indent="-171450" defTabSz="685800">
                <a:buFont typeface="Arial" charset="0"/>
                <a:buChar char="•"/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Performance</a:t>
              </a:r>
            </a:p>
            <a:p>
              <a:pPr marL="171450" indent="-171450" defTabSz="685800">
                <a:buFont typeface="Arial" charset="0"/>
                <a:buChar char="•"/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Feedback</a:t>
              </a:r>
            </a:p>
            <a:p>
              <a:pPr marL="171450" indent="-171450" defTabSz="685800">
                <a:buFont typeface="Arial" charset="0"/>
                <a:buChar char="•"/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Job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118775" y="3928130"/>
              <a:ext cx="1013873" cy="7286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1450" indent="-171450" defTabSz="685800">
                <a:buFont typeface="Arial" charset="0"/>
                <a:buChar char="•"/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Work activity</a:t>
              </a:r>
            </a:p>
            <a:p>
              <a:pPr marL="171450" indent="-171450" defTabSz="685800">
                <a:buFont typeface="Arial" charset="0"/>
                <a:buChar char="•"/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KSA required</a:t>
              </a:r>
            </a:p>
            <a:p>
              <a:pPr marL="171450" indent="-171450" defTabSz="685800">
                <a:buFont typeface="Arial" charset="0"/>
                <a:buChar char="•"/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Significance</a:t>
              </a:r>
            </a:p>
            <a:p>
              <a:pPr marL="171450" indent="-171450" defTabSz="685800">
                <a:buFont typeface="Arial" charset="0"/>
                <a:buChar char="•"/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Job Analysis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292764" y="3449637"/>
              <a:ext cx="553578" cy="3525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2400" b="1" kern="0" dirty="0">
                  <a:solidFill>
                    <a:prstClr val="black"/>
                  </a:solidFill>
                </a:rPr>
                <a:t>TNA</a:t>
              </a:r>
            </a:p>
          </p:txBody>
        </p:sp>
        <p:grpSp>
          <p:nvGrpSpPr>
            <p:cNvPr id="21" name="Group 56"/>
            <p:cNvGrpSpPr/>
            <p:nvPr/>
          </p:nvGrpSpPr>
          <p:grpSpPr>
            <a:xfrm>
              <a:off x="3133725" y="2981326"/>
              <a:ext cx="685800" cy="638174"/>
              <a:chOff x="3133725" y="2981326"/>
              <a:chExt cx="685800" cy="638174"/>
            </a:xfrm>
          </p:grpSpPr>
          <p:cxnSp>
            <p:nvCxnSpPr>
              <p:cNvPr id="28" name="Straight Arrow Connector 27"/>
              <p:cNvCxnSpPr/>
              <p:nvPr/>
            </p:nvCxnSpPr>
            <p:spPr>
              <a:xfrm flipV="1">
                <a:off x="3133725" y="2981326"/>
                <a:ext cx="504825" cy="514349"/>
              </a:xfrm>
              <a:prstGeom prst="straightConnector1">
                <a:avLst/>
              </a:prstGeom>
              <a:noFill/>
              <a:ln w="38100" cap="flat" cmpd="sng" algn="ctr">
                <a:gradFill>
                  <a:gsLst>
                    <a:gs pos="0">
                      <a:srgbClr val="BFBFBF"/>
                    </a:gs>
                    <a:gs pos="90000">
                      <a:sysClr val="windowText" lastClr="000000">
                        <a:lumMod val="85000"/>
                        <a:lumOff val="15000"/>
                      </a:sysClr>
                    </a:gs>
                  </a:gsLst>
                  <a:lin ang="5400000" scaled="1"/>
                </a:gra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29" name="Straight Arrow Connector 28"/>
              <p:cNvCxnSpPr/>
              <p:nvPr/>
            </p:nvCxnSpPr>
            <p:spPr>
              <a:xfrm flipH="1">
                <a:off x="3314700" y="3105151"/>
                <a:ext cx="504825" cy="514349"/>
              </a:xfrm>
              <a:prstGeom prst="straightConnector1">
                <a:avLst/>
              </a:prstGeom>
              <a:noFill/>
              <a:ln w="38100" cap="flat" cmpd="sng" algn="ctr">
                <a:gradFill>
                  <a:gsLst>
                    <a:gs pos="0">
                      <a:srgbClr val="BFBFBF"/>
                    </a:gs>
                    <a:gs pos="90000">
                      <a:sysClr val="windowText" lastClr="000000">
                        <a:lumMod val="85000"/>
                        <a:lumOff val="15000"/>
                      </a:sysClr>
                    </a:gs>
                  </a:gsLst>
                  <a:lin ang="5400000" scaled="1"/>
                </a:gradFill>
                <a:prstDash val="solid"/>
                <a:miter lim="800000"/>
                <a:tailEnd type="triangle"/>
              </a:ln>
              <a:effectLst/>
            </p:spPr>
          </p:cxnSp>
        </p:grpSp>
        <p:cxnSp>
          <p:nvCxnSpPr>
            <p:cNvPr id="26" name="Straight Arrow Connector 25"/>
            <p:cNvCxnSpPr/>
            <p:nvPr/>
          </p:nvCxnSpPr>
          <p:spPr>
            <a:xfrm flipH="1" flipV="1">
              <a:off x="5431146" y="3093730"/>
              <a:ext cx="504825" cy="514349"/>
            </a:xfrm>
            <a:prstGeom prst="straightConnector1">
              <a:avLst/>
            </a:prstGeom>
            <a:noFill/>
            <a:ln w="38100" cap="flat" cmpd="sng" algn="ctr">
              <a:gradFill>
                <a:gsLst>
                  <a:gs pos="100000">
                    <a:srgbClr val="BFBFBF"/>
                  </a:gs>
                  <a:gs pos="9000">
                    <a:sysClr val="windowText" lastClr="000000">
                      <a:lumMod val="85000"/>
                      <a:lumOff val="15000"/>
                    </a:sysClr>
                  </a:gs>
                </a:gsLst>
                <a:lin ang="5400000" scaled="1"/>
              </a:gradFill>
              <a:prstDash val="solid"/>
              <a:miter lim="800000"/>
              <a:headEnd type="triangle"/>
              <a:tailEnd type="none"/>
            </a:ln>
            <a:effectLst/>
          </p:spPr>
        </p:cxnSp>
        <p:grpSp>
          <p:nvGrpSpPr>
            <p:cNvPr id="23" name="Group 62"/>
            <p:cNvGrpSpPr/>
            <p:nvPr/>
          </p:nvGrpSpPr>
          <p:grpSpPr>
            <a:xfrm>
              <a:off x="3927951" y="4256083"/>
              <a:ext cx="1338480" cy="201599"/>
              <a:chOff x="4079474" y="4256083"/>
              <a:chExt cx="1187834" cy="201599"/>
            </a:xfrm>
          </p:grpSpPr>
          <p:cxnSp>
            <p:nvCxnSpPr>
              <p:cNvPr id="24" name="Straight Arrow Connector 23"/>
              <p:cNvCxnSpPr/>
              <p:nvPr/>
            </p:nvCxnSpPr>
            <p:spPr>
              <a:xfrm flipH="1" flipV="1">
                <a:off x="4079474" y="4256083"/>
                <a:ext cx="1187834" cy="11099"/>
              </a:xfrm>
              <a:prstGeom prst="straightConnector1">
                <a:avLst/>
              </a:prstGeom>
              <a:noFill/>
              <a:ln w="38100" cap="flat" cmpd="sng" algn="ctr">
                <a:gradFill flip="none" rotWithShape="1">
                  <a:gsLst>
                    <a:gs pos="100000">
                      <a:srgbClr val="BFBFBF"/>
                    </a:gs>
                    <a:gs pos="9000">
                      <a:sysClr val="windowText" lastClr="000000">
                        <a:lumMod val="85000"/>
                        <a:lumOff val="15000"/>
                      </a:sysClr>
                    </a:gs>
                  </a:gsLst>
                  <a:lin ang="0" scaled="1"/>
                  <a:tileRect/>
                </a:gradFill>
                <a:prstDash val="solid"/>
                <a:miter lim="800000"/>
                <a:headEnd type="triangle"/>
                <a:tailEnd type="none"/>
              </a:ln>
              <a:effectLst/>
            </p:spPr>
          </p:cxnSp>
          <p:cxnSp>
            <p:nvCxnSpPr>
              <p:cNvPr id="25" name="Straight Arrow Connector 24"/>
              <p:cNvCxnSpPr/>
              <p:nvPr/>
            </p:nvCxnSpPr>
            <p:spPr>
              <a:xfrm rot="10800000" flipH="1" flipV="1">
                <a:off x="4079474" y="4446583"/>
                <a:ext cx="1187834" cy="11099"/>
              </a:xfrm>
              <a:prstGeom prst="straightConnector1">
                <a:avLst/>
              </a:prstGeom>
              <a:noFill/>
              <a:ln w="38100" cap="flat" cmpd="sng" algn="ctr">
                <a:gradFill flip="none" rotWithShape="1">
                  <a:gsLst>
                    <a:gs pos="100000">
                      <a:srgbClr val="BFBFBF"/>
                    </a:gs>
                    <a:gs pos="9000">
                      <a:sysClr val="windowText" lastClr="000000">
                        <a:lumMod val="85000"/>
                        <a:lumOff val="15000"/>
                      </a:sysClr>
                    </a:gs>
                  </a:gsLst>
                  <a:lin ang="0" scaled="1"/>
                  <a:tileRect/>
                </a:gradFill>
                <a:prstDash val="solid"/>
                <a:miter lim="800000"/>
                <a:headEnd type="triangle"/>
                <a:tailEnd type="none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NEEDS ANALYSIS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2316000" y="888462"/>
            <a:ext cx="7560000" cy="5081076"/>
            <a:chOff x="1504950" y="1373672"/>
            <a:chExt cx="6048375" cy="4065103"/>
          </a:xfrm>
        </p:grpSpPr>
        <p:sp>
          <p:nvSpPr>
            <p:cNvPr id="5" name="Rectangle 4"/>
            <p:cNvSpPr/>
            <p:nvPr/>
          </p:nvSpPr>
          <p:spPr>
            <a:xfrm rot="18902944">
              <a:off x="2146307" y="2909570"/>
              <a:ext cx="2694933" cy="746760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 rot="2697056" flipH="1">
              <a:off x="4267207" y="2909570"/>
              <a:ext cx="2694933" cy="746760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3225807" y="3963670"/>
              <a:ext cx="2694933" cy="746760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8" name="Group 37"/>
            <p:cNvGrpSpPr/>
            <p:nvPr/>
          </p:nvGrpSpPr>
          <p:grpSpPr>
            <a:xfrm>
              <a:off x="3657600" y="1536700"/>
              <a:ext cx="1828800" cy="1828800"/>
              <a:chOff x="3657600" y="1536700"/>
              <a:chExt cx="1828800" cy="1828800"/>
            </a:xfrm>
          </p:grpSpPr>
          <p:sp>
            <p:nvSpPr>
              <p:cNvPr id="34" name="Oval 33"/>
              <p:cNvSpPr/>
              <p:nvPr/>
            </p:nvSpPr>
            <p:spPr>
              <a:xfrm>
                <a:off x="3657600" y="1536700"/>
                <a:ext cx="1828800" cy="18288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n w="1270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3761740" y="1640840"/>
                <a:ext cx="1620520" cy="1620520"/>
              </a:xfrm>
              <a:prstGeom prst="ellipse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9" name="Group 40"/>
            <p:cNvGrpSpPr/>
            <p:nvPr/>
          </p:nvGrpSpPr>
          <p:grpSpPr>
            <a:xfrm>
              <a:off x="1609725" y="3422650"/>
              <a:ext cx="1828800" cy="1828800"/>
              <a:chOff x="3657600" y="1536700"/>
              <a:chExt cx="1828800" cy="1828800"/>
            </a:xfrm>
          </p:grpSpPr>
          <p:sp>
            <p:nvSpPr>
              <p:cNvPr id="32" name="Oval 31"/>
              <p:cNvSpPr/>
              <p:nvPr/>
            </p:nvSpPr>
            <p:spPr>
              <a:xfrm>
                <a:off x="3657600" y="1536700"/>
                <a:ext cx="1828800" cy="1828800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3761740" y="1640840"/>
                <a:ext cx="1620520" cy="1620520"/>
              </a:xfrm>
              <a:prstGeom prst="ellipse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10" name="Group 43"/>
            <p:cNvGrpSpPr/>
            <p:nvPr/>
          </p:nvGrpSpPr>
          <p:grpSpPr>
            <a:xfrm>
              <a:off x="5686425" y="3422650"/>
              <a:ext cx="1828800" cy="1828800"/>
              <a:chOff x="3657600" y="1536700"/>
              <a:chExt cx="1828800" cy="1828800"/>
            </a:xfrm>
          </p:grpSpPr>
          <p:sp>
            <p:nvSpPr>
              <p:cNvPr id="30" name="Oval 29"/>
              <p:cNvSpPr/>
              <p:nvPr/>
            </p:nvSpPr>
            <p:spPr>
              <a:xfrm>
                <a:off x="3657600" y="1536700"/>
                <a:ext cx="1828800" cy="1828800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3761740" y="1640840"/>
                <a:ext cx="1620520" cy="1620520"/>
              </a:xfrm>
              <a:prstGeom prst="ellipse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11" name="Up Ribbon 10"/>
            <p:cNvSpPr/>
            <p:nvPr/>
          </p:nvSpPr>
          <p:spPr>
            <a:xfrm>
              <a:off x="3590925" y="1409700"/>
              <a:ext cx="1943100" cy="504825"/>
            </a:xfrm>
            <a:prstGeom prst="ribbon2">
              <a:avLst>
                <a:gd name="adj1" fmla="val 16667"/>
                <a:gd name="adj2" fmla="val 65686"/>
              </a:avLst>
            </a:prstGeom>
            <a:gradFill flip="none" rotWithShape="1">
              <a:gsLst>
                <a:gs pos="3540">
                  <a:schemeClr val="tx1">
                    <a:lumMod val="75000"/>
                    <a:lumOff val="25000"/>
                  </a:schemeClr>
                </a:gs>
                <a:gs pos="48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2" name="Up Ribbon 11"/>
            <p:cNvSpPr/>
            <p:nvPr/>
          </p:nvSpPr>
          <p:spPr>
            <a:xfrm>
              <a:off x="1504950" y="4933950"/>
              <a:ext cx="1943100" cy="504825"/>
            </a:xfrm>
            <a:prstGeom prst="ribbon2">
              <a:avLst>
                <a:gd name="adj1" fmla="val 16667"/>
                <a:gd name="adj2" fmla="val 65686"/>
              </a:avLst>
            </a:prstGeom>
            <a:gradFill>
              <a:gsLst>
                <a:gs pos="3540">
                  <a:schemeClr val="tx1">
                    <a:lumMod val="75000"/>
                    <a:lumOff val="25000"/>
                  </a:schemeClr>
                </a:gs>
                <a:gs pos="48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3" name="Up Ribbon 12"/>
            <p:cNvSpPr/>
            <p:nvPr/>
          </p:nvSpPr>
          <p:spPr>
            <a:xfrm>
              <a:off x="5610225" y="4933950"/>
              <a:ext cx="1943100" cy="504825"/>
            </a:xfrm>
            <a:prstGeom prst="ribbon2">
              <a:avLst>
                <a:gd name="adj1" fmla="val 16667"/>
                <a:gd name="adj2" fmla="val 65686"/>
              </a:avLst>
            </a:prstGeom>
            <a:gradFill>
              <a:gsLst>
                <a:gs pos="3540">
                  <a:schemeClr val="tx1">
                    <a:lumMod val="75000"/>
                    <a:lumOff val="25000"/>
                  </a:schemeClr>
                </a:gs>
                <a:gs pos="48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970336" y="1373672"/>
              <a:ext cx="1198552" cy="467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Organizational Analysis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884710" y="4999037"/>
              <a:ext cx="1182705" cy="2708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Person Analysis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079360" y="4998662"/>
              <a:ext cx="1017265" cy="2708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Task Analysis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818262" y="1995552"/>
              <a:ext cx="1593316" cy="948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marR="0" lvl="0" indent="-1714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Strategic direction</a:t>
              </a:r>
            </a:p>
            <a:p>
              <a:pPr marL="171450" marR="0" lvl="0" indent="-1714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Support of managers, peer &amp; employees for training activities</a:t>
              </a:r>
            </a:p>
            <a:p>
              <a:pPr marL="171450" marR="0" lvl="0" indent="-1714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Training resources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097009" y="3936801"/>
              <a:ext cx="1042914" cy="763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1450" marR="0" lvl="0" indent="-1714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KESA</a:t>
              </a:r>
            </a:p>
            <a:p>
              <a:pPr marL="171450" marR="0" lvl="0" indent="-1714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Performance</a:t>
              </a:r>
            </a:p>
            <a:p>
              <a:pPr marL="171450" marR="0" lvl="0" indent="-1714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Feedback</a:t>
              </a:r>
            </a:p>
            <a:p>
              <a:pPr marL="171450" marR="0" lvl="0" indent="-1714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Job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118775" y="3928130"/>
              <a:ext cx="1062152" cy="763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1450" marR="0" lvl="0" indent="-1714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Work activity</a:t>
              </a:r>
            </a:p>
            <a:p>
              <a:pPr marL="171450" marR="0" lvl="0" indent="-1714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KSA required</a:t>
              </a:r>
            </a:p>
            <a:p>
              <a:pPr marL="171450" marR="0" lvl="0" indent="-1714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Significance</a:t>
              </a:r>
            </a:p>
            <a:p>
              <a:pPr marL="171450" marR="0" lvl="0" indent="-1714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Job Analysis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273151" y="3449637"/>
              <a:ext cx="592806" cy="3734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TNA</a:t>
              </a:r>
            </a:p>
          </p:txBody>
        </p:sp>
        <p:grpSp>
          <p:nvGrpSpPr>
            <p:cNvPr id="21" name="Group 56"/>
            <p:cNvGrpSpPr/>
            <p:nvPr/>
          </p:nvGrpSpPr>
          <p:grpSpPr>
            <a:xfrm>
              <a:off x="3133725" y="2981326"/>
              <a:ext cx="685800" cy="638174"/>
              <a:chOff x="3133725" y="2981326"/>
              <a:chExt cx="685800" cy="638174"/>
            </a:xfrm>
          </p:grpSpPr>
          <p:cxnSp>
            <p:nvCxnSpPr>
              <p:cNvPr id="28" name="Straight Arrow Connector 27"/>
              <p:cNvCxnSpPr/>
              <p:nvPr/>
            </p:nvCxnSpPr>
            <p:spPr>
              <a:xfrm flipV="1">
                <a:off x="3133725" y="2981326"/>
                <a:ext cx="504825" cy="514349"/>
              </a:xfrm>
              <a:prstGeom prst="straightConnector1">
                <a:avLst/>
              </a:prstGeom>
              <a:noFill/>
              <a:ln w="38100" cap="flat" cmpd="sng" algn="ctr">
                <a:gradFill>
                  <a:gsLst>
                    <a:gs pos="0">
                      <a:srgbClr val="BFBFBF"/>
                    </a:gs>
                    <a:gs pos="90000">
                      <a:sysClr val="windowText" lastClr="000000">
                        <a:lumMod val="85000"/>
                        <a:lumOff val="15000"/>
                      </a:sysClr>
                    </a:gs>
                  </a:gsLst>
                  <a:lin ang="5400000" scaled="1"/>
                </a:gra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29" name="Straight Arrow Connector 28"/>
              <p:cNvCxnSpPr/>
              <p:nvPr/>
            </p:nvCxnSpPr>
            <p:spPr>
              <a:xfrm flipH="1">
                <a:off x="3314700" y="3105151"/>
                <a:ext cx="504825" cy="514349"/>
              </a:xfrm>
              <a:prstGeom prst="straightConnector1">
                <a:avLst/>
              </a:prstGeom>
              <a:noFill/>
              <a:ln w="38100" cap="flat" cmpd="sng" algn="ctr">
                <a:gradFill>
                  <a:gsLst>
                    <a:gs pos="0">
                      <a:srgbClr val="BFBFBF"/>
                    </a:gs>
                    <a:gs pos="90000">
                      <a:sysClr val="windowText" lastClr="000000">
                        <a:lumMod val="85000"/>
                        <a:lumOff val="15000"/>
                      </a:sysClr>
                    </a:gs>
                  </a:gsLst>
                  <a:lin ang="5400000" scaled="1"/>
                </a:gradFill>
                <a:prstDash val="solid"/>
                <a:miter lim="800000"/>
                <a:tailEnd type="triangle"/>
              </a:ln>
              <a:effectLst/>
            </p:spPr>
          </p:cxnSp>
        </p:grpSp>
        <p:cxnSp>
          <p:nvCxnSpPr>
            <p:cNvPr id="26" name="Straight Arrow Connector 25"/>
            <p:cNvCxnSpPr/>
            <p:nvPr/>
          </p:nvCxnSpPr>
          <p:spPr>
            <a:xfrm flipH="1" flipV="1">
              <a:off x="5431146" y="3093730"/>
              <a:ext cx="504825" cy="514349"/>
            </a:xfrm>
            <a:prstGeom prst="straightConnector1">
              <a:avLst/>
            </a:prstGeom>
            <a:noFill/>
            <a:ln w="38100" cap="flat" cmpd="sng" algn="ctr">
              <a:gradFill>
                <a:gsLst>
                  <a:gs pos="100000">
                    <a:srgbClr val="BFBFBF"/>
                  </a:gs>
                  <a:gs pos="9000">
                    <a:sysClr val="windowText" lastClr="000000">
                      <a:lumMod val="85000"/>
                      <a:lumOff val="15000"/>
                    </a:sysClr>
                  </a:gs>
                </a:gsLst>
                <a:lin ang="5400000" scaled="1"/>
              </a:gradFill>
              <a:prstDash val="solid"/>
              <a:miter lim="800000"/>
              <a:headEnd type="triangle"/>
              <a:tailEnd type="none"/>
            </a:ln>
            <a:effectLst/>
          </p:spPr>
        </p:cxnSp>
        <p:grpSp>
          <p:nvGrpSpPr>
            <p:cNvPr id="23" name="Group 62"/>
            <p:cNvGrpSpPr/>
            <p:nvPr/>
          </p:nvGrpSpPr>
          <p:grpSpPr>
            <a:xfrm>
              <a:off x="3927951" y="4256083"/>
              <a:ext cx="1338480" cy="201599"/>
              <a:chOff x="4079474" y="4256083"/>
              <a:chExt cx="1187834" cy="201599"/>
            </a:xfrm>
          </p:grpSpPr>
          <p:cxnSp>
            <p:nvCxnSpPr>
              <p:cNvPr id="24" name="Straight Arrow Connector 23"/>
              <p:cNvCxnSpPr/>
              <p:nvPr/>
            </p:nvCxnSpPr>
            <p:spPr>
              <a:xfrm flipH="1" flipV="1">
                <a:off x="4079474" y="4256083"/>
                <a:ext cx="1187834" cy="11099"/>
              </a:xfrm>
              <a:prstGeom prst="straightConnector1">
                <a:avLst/>
              </a:prstGeom>
              <a:noFill/>
              <a:ln w="38100" cap="flat" cmpd="sng" algn="ctr">
                <a:gradFill flip="none" rotWithShape="1">
                  <a:gsLst>
                    <a:gs pos="100000">
                      <a:srgbClr val="BFBFBF"/>
                    </a:gs>
                    <a:gs pos="9000">
                      <a:sysClr val="windowText" lastClr="000000">
                        <a:lumMod val="85000"/>
                        <a:lumOff val="15000"/>
                      </a:sysClr>
                    </a:gs>
                  </a:gsLst>
                  <a:lin ang="0" scaled="1"/>
                  <a:tileRect/>
                </a:gradFill>
                <a:prstDash val="solid"/>
                <a:miter lim="800000"/>
                <a:headEnd type="triangle"/>
                <a:tailEnd type="none"/>
              </a:ln>
              <a:effectLst/>
            </p:spPr>
          </p:cxnSp>
          <p:cxnSp>
            <p:nvCxnSpPr>
              <p:cNvPr id="25" name="Straight Arrow Connector 24"/>
              <p:cNvCxnSpPr/>
              <p:nvPr/>
            </p:nvCxnSpPr>
            <p:spPr>
              <a:xfrm rot="10800000" flipH="1" flipV="1">
                <a:off x="4079474" y="4446583"/>
                <a:ext cx="1187834" cy="11099"/>
              </a:xfrm>
              <a:prstGeom prst="straightConnector1">
                <a:avLst/>
              </a:prstGeom>
              <a:noFill/>
              <a:ln w="38100" cap="flat" cmpd="sng" algn="ctr">
                <a:gradFill flip="none" rotWithShape="1">
                  <a:gsLst>
                    <a:gs pos="100000">
                      <a:srgbClr val="BFBFBF"/>
                    </a:gs>
                    <a:gs pos="9000">
                      <a:sysClr val="windowText" lastClr="000000">
                        <a:lumMod val="85000"/>
                        <a:lumOff val="15000"/>
                      </a:sysClr>
                    </a:gs>
                  </a:gsLst>
                  <a:lin ang="0" scaled="1"/>
                  <a:tileRect/>
                </a:gradFill>
                <a:prstDash val="solid"/>
                <a:miter lim="800000"/>
                <a:headEnd type="triangle"/>
                <a:tailEnd type="none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2032047390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13016</TotalTime>
  <Words>80</Words>
  <Application>Microsoft Macintosh PowerPoint</Application>
  <PresentationFormat>Widescreen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TRAINING NEEDS ANALYSIS</vt:lpstr>
      <vt:lpstr>TRAINING NEEDS ANALYSIS</vt:lpstr>
    </vt:vector>
  </TitlesOfParts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257</cp:revision>
  <dcterms:created xsi:type="dcterms:W3CDTF">2013-10-09T19:52:03Z</dcterms:created>
  <dcterms:modified xsi:type="dcterms:W3CDTF">2018-06-01T03:12:36Z</dcterms:modified>
</cp:coreProperties>
</file>