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4" r:id="rId3"/>
    <p:sldId id="355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92" autoAdjust="0"/>
    <p:restoredTop sz="50000" autoAdjust="0"/>
  </p:normalViewPr>
  <p:slideViewPr>
    <p:cSldViewPr snapToGrid="0" snapToObjects="1">
      <p:cViewPr varScale="1">
        <p:scale>
          <a:sx n="81" d="100"/>
          <a:sy n="81" d="100"/>
        </p:scale>
        <p:origin x="232" y="176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08.09.2018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08.09.2018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6743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078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646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9/8/18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9/8/18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487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RESISTANCE TO CHANGE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Life Cycle of Resistance to Change</a:t>
            </a:r>
          </a:p>
        </p:txBody>
      </p:sp>
      <p:grpSp>
        <p:nvGrpSpPr>
          <p:cNvPr id="24" name="Group 23"/>
          <p:cNvGrpSpPr>
            <a:grpSpLocks noChangeAspect="1"/>
          </p:cNvGrpSpPr>
          <p:nvPr/>
        </p:nvGrpSpPr>
        <p:grpSpPr>
          <a:xfrm>
            <a:off x="1596000" y="1752865"/>
            <a:ext cx="9000000" cy="3328902"/>
            <a:chOff x="647378" y="2746035"/>
            <a:chExt cx="7849245" cy="2903266"/>
          </a:xfrm>
        </p:grpSpPr>
        <p:sp>
          <p:nvSpPr>
            <p:cNvPr id="18" name="Oval 17"/>
            <p:cNvSpPr/>
            <p:nvPr/>
          </p:nvSpPr>
          <p:spPr bwMode="auto">
            <a:xfrm>
              <a:off x="6534473" y="3136545"/>
              <a:ext cx="1962150" cy="196215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274320" tIns="0" rIns="91440" bIns="2743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spcAft>
                  <a:spcPts val="600"/>
                </a:spcAft>
              </a:pPr>
              <a:r>
                <a:rPr lang="en-US" dirty="0">
                  <a:solidFill>
                    <a:schemeClr val="bg1"/>
                  </a:solidFill>
                </a:rPr>
                <a:t>Novelty of change tends to disappear</a:t>
              </a:r>
            </a:p>
          </p:txBody>
        </p:sp>
        <p:sp>
          <p:nvSpPr>
            <p:cNvPr id="19" name="Oval 18"/>
            <p:cNvSpPr/>
            <p:nvPr/>
          </p:nvSpPr>
          <p:spPr bwMode="auto">
            <a:xfrm>
              <a:off x="5062700" y="3136545"/>
              <a:ext cx="1962150" cy="196215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274320" tIns="0" rIns="91440" bIns="2743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spcAft>
                  <a:spcPts val="600"/>
                </a:spcAft>
              </a:pPr>
              <a:r>
                <a:rPr lang="en-US" dirty="0">
                  <a:solidFill>
                    <a:schemeClr val="bg1"/>
                  </a:solidFill>
                </a:rPr>
                <a:t>Change more thoroughly understood</a:t>
              </a:r>
            </a:p>
          </p:txBody>
        </p:sp>
        <p:sp>
          <p:nvSpPr>
            <p:cNvPr id="20" name="Oval 19"/>
            <p:cNvSpPr/>
            <p:nvPr/>
          </p:nvSpPr>
          <p:spPr bwMode="auto">
            <a:xfrm>
              <a:off x="3590926" y="3136545"/>
              <a:ext cx="1962150" cy="196215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274320" tIns="0" rIns="91440" bIns="2743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spcAft>
                  <a:spcPts val="600"/>
                </a:spcAft>
              </a:pPr>
              <a:r>
                <a:rPr lang="en-US" dirty="0">
                  <a:solidFill>
                    <a:schemeClr val="bg1"/>
                  </a:solidFill>
                </a:rPr>
                <a:t>Forces for and against change become identifiable</a:t>
              </a:r>
            </a:p>
          </p:txBody>
        </p:sp>
        <p:sp>
          <p:nvSpPr>
            <p:cNvPr id="21" name="Oval 20"/>
            <p:cNvSpPr/>
            <p:nvPr/>
          </p:nvSpPr>
          <p:spPr bwMode="auto">
            <a:xfrm>
              <a:off x="2119152" y="3136545"/>
              <a:ext cx="1962150" cy="196215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82880" tIns="0" rIns="91440" bIns="2743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spcAft>
                  <a:spcPts val="600"/>
                </a:spcAft>
              </a:pPr>
              <a:r>
                <a:rPr lang="en-US" dirty="0">
                  <a:solidFill>
                    <a:schemeClr val="bg1"/>
                  </a:solidFill>
                </a:rPr>
                <a:t>Resistance appears massive</a:t>
              </a:r>
            </a:p>
          </p:txBody>
        </p:sp>
        <p:sp>
          <p:nvSpPr>
            <p:cNvPr id="22" name="Oval 21"/>
            <p:cNvSpPr/>
            <p:nvPr/>
          </p:nvSpPr>
          <p:spPr bwMode="auto">
            <a:xfrm>
              <a:off x="647378" y="3136545"/>
              <a:ext cx="1962150" cy="196215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0" rIns="91440" bIns="2743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spcAft>
                  <a:spcPts val="600"/>
                </a:spcAft>
              </a:pPr>
              <a:r>
                <a:rPr lang="en-US" dirty="0">
                  <a:solidFill>
                    <a:schemeClr val="bg1"/>
                  </a:solidFill>
                </a:rPr>
                <a:t>Only few people who see need for change</a:t>
              </a: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806936" y="3005602"/>
              <a:ext cx="3062445" cy="356881"/>
              <a:chOff x="815340" y="2584440"/>
              <a:chExt cx="3062445" cy="356881"/>
            </a:xfrm>
          </p:grpSpPr>
          <p:sp>
            <p:nvSpPr>
              <p:cNvPr id="14" name="Freeform 13"/>
              <p:cNvSpPr/>
              <p:nvPr/>
            </p:nvSpPr>
            <p:spPr bwMode="auto">
              <a:xfrm>
                <a:off x="815340" y="2590791"/>
                <a:ext cx="1577340" cy="350530"/>
              </a:xfrm>
              <a:custGeom>
                <a:avLst/>
                <a:gdLst>
                  <a:gd name="connsiteX0" fmla="*/ 0 w 1577340"/>
                  <a:gd name="connsiteY0" fmla="*/ 351483 h 351483"/>
                  <a:gd name="connsiteX1" fmla="*/ 815340 w 1577340"/>
                  <a:gd name="connsiteY1" fmla="*/ 963 h 351483"/>
                  <a:gd name="connsiteX2" fmla="*/ 1577340 w 1577340"/>
                  <a:gd name="connsiteY2" fmla="*/ 267663 h 351483"/>
                  <a:gd name="connsiteX0" fmla="*/ 0 w 1577340"/>
                  <a:gd name="connsiteY0" fmla="*/ 350530 h 350530"/>
                  <a:gd name="connsiteX1" fmla="*/ 815340 w 1577340"/>
                  <a:gd name="connsiteY1" fmla="*/ 10 h 350530"/>
                  <a:gd name="connsiteX2" fmla="*/ 1577340 w 1577340"/>
                  <a:gd name="connsiteY2" fmla="*/ 266710 h 350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77340" h="350530">
                    <a:moveTo>
                      <a:pt x="0" y="350530"/>
                    </a:moveTo>
                    <a:cubicBezTo>
                      <a:pt x="276225" y="182255"/>
                      <a:pt x="409575" y="1280"/>
                      <a:pt x="815340" y="10"/>
                    </a:cubicBezTo>
                    <a:cubicBezTo>
                      <a:pt x="1221105" y="-1260"/>
                      <a:pt x="1327785" y="126375"/>
                      <a:pt x="1577340" y="266710"/>
                    </a:cubicBezTo>
                  </a:path>
                </a:pathLst>
              </a:custGeom>
              <a:noFill/>
              <a:ln w="28575">
                <a:solidFill>
                  <a:srgbClr val="0070C0"/>
                </a:solidFill>
                <a:prstDash val="sysDash"/>
              </a:ln>
            </p:spPr>
            <p:txBody>
              <a:bodyPr rtlCol="0" anchor="ctr"/>
              <a:lstStyle/>
              <a:p>
                <a:pPr algn="ctr"/>
                <a:endParaRPr lang="en-US" sz="2000"/>
              </a:p>
            </p:txBody>
          </p:sp>
          <p:sp>
            <p:nvSpPr>
              <p:cNvPr id="15" name="Freeform 14"/>
              <p:cNvSpPr/>
              <p:nvPr/>
            </p:nvSpPr>
            <p:spPr bwMode="auto">
              <a:xfrm>
                <a:off x="2393314" y="2584440"/>
                <a:ext cx="1484471" cy="276711"/>
              </a:xfrm>
              <a:custGeom>
                <a:avLst/>
                <a:gdLst>
                  <a:gd name="connsiteX0" fmla="*/ 0 w 1577340"/>
                  <a:gd name="connsiteY0" fmla="*/ 351483 h 351483"/>
                  <a:gd name="connsiteX1" fmla="*/ 815340 w 1577340"/>
                  <a:gd name="connsiteY1" fmla="*/ 963 h 351483"/>
                  <a:gd name="connsiteX2" fmla="*/ 1577340 w 1577340"/>
                  <a:gd name="connsiteY2" fmla="*/ 267663 h 351483"/>
                  <a:gd name="connsiteX0" fmla="*/ 0 w 1577340"/>
                  <a:gd name="connsiteY0" fmla="*/ 350530 h 350530"/>
                  <a:gd name="connsiteX1" fmla="*/ 815340 w 1577340"/>
                  <a:gd name="connsiteY1" fmla="*/ 10 h 350530"/>
                  <a:gd name="connsiteX2" fmla="*/ 1577340 w 1577340"/>
                  <a:gd name="connsiteY2" fmla="*/ 266710 h 350530"/>
                  <a:gd name="connsiteX0" fmla="*/ 0 w 1474946"/>
                  <a:gd name="connsiteY0" fmla="*/ 350583 h 350583"/>
                  <a:gd name="connsiteX1" fmla="*/ 815340 w 1474946"/>
                  <a:gd name="connsiteY1" fmla="*/ 63 h 350583"/>
                  <a:gd name="connsiteX2" fmla="*/ 1474946 w 1474946"/>
                  <a:gd name="connsiteY2" fmla="*/ 326294 h 350583"/>
                  <a:gd name="connsiteX0" fmla="*/ 0 w 1474946"/>
                  <a:gd name="connsiteY0" fmla="*/ 293461 h 293461"/>
                  <a:gd name="connsiteX1" fmla="*/ 724853 w 1474946"/>
                  <a:gd name="connsiteY1" fmla="*/ 91 h 293461"/>
                  <a:gd name="connsiteX2" fmla="*/ 1474946 w 1474946"/>
                  <a:gd name="connsiteY2" fmla="*/ 269172 h 293461"/>
                  <a:gd name="connsiteX0" fmla="*/ 0 w 1474946"/>
                  <a:gd name="connsiteY0" fmla="*/ 293461 h 293461"/>
                  <a:gd name="connsiteX1" fmla="*/ 724853 w 1474946"/>
                  <a:gd name="connsiteY1" fmla="*/ 91 h 293461"/>
                  <a:gd name="connsiteX2" fmla="*/ 1474946 w 1474946"/>
                  <a:gd name="connsiteY2" fmla="*/ 269172 h 293461"/>
                  <a:gd name="connsiteX0" fmla="*/ 0 w 1484471"/>
                  <a:gd name="connsiteY0" fmla="*/ 276711 h 276711"/>
                  <a:gd name="connsiteX1" fmla="*/ 734378 w 1484471"/>
                  <a:gd name="connsiteY1" fmla="*/ 10 h 276711"/>
                  <a:gd name="connsiteX2" fmla="*/ 1484471 w 1484471"/>
                  <a:gd name="connsiteY2" fmla="*/ 269091 h 276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84471" h="276711">
                    <a:moveTo>
                      <a:pt x="0" y="276711"/>
                    </a:moveTo>
                    <a:cubicBezTo>
                      <a:pt x="276225" y="108436"/>
                      <a:pt x="486966" y="1280"/>
                      <a:pt x="734378" y="10"/>
                    </a:cubicBezTo>
                    <a:cubicBezTo>
                      <a:pt x="981790" y="-1260"/>
                      <a:pt x="1234916" y="128756"/>
                      <a:pt x="1484471" y="269091"/>
                    </a:cubicBezTo>
                  </a:path>
                </a:pathLst>
              </a:custGeom>
              <a:noFill/>
              <a:ln w="28575">
                <a:solidFill>
                  <a:srgbClr val="0070C0"/>
                </a:solidFill>
                <a:prstDash val="sysDash"/>
              </a:ln>
            </p:spPr>
            <p:txBody>
              <a:bodyPr rtlCol="0" anchor="ctr"/>
              <a:lstStyle/>
              <a:p>
                <a:pPr algn="ctr"/>
                <a:endParaRPr lang="en-US" sz="2000"/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 rot="10800000">
              <a:off x="3846830" y="4920254"/>
              <a:ext cx="4522152" cy="356881"/>
              <a:chOff x="815340" y="2584440"/>
              <a:chExt cx="4522152" cy="356881"/>
            </a:xfrm>
          </p:grpSpPr>
          <p:sp>
            <p:nvSpPr>
              <p:cNvPr id="10" name="Freeform 9"/>
              <p:cNvSpPr/>
              <p:nvPr/>
            </p:nvSpPr>
            <p:spPr bwMode="auto">
              <a:xfrm>
                <a:off x="815340" y="2590791"/>
                <a:ext cx="1577340" cy="350530"/>
              </a:xfrm>
              <a:custGeom>
                <a:avLst/>
                <a:gdLst>
                  <a:gd name="connsiteX0" fmla="*/ 0 w 1577340"/>
                  <a:gd name="connsiteY0" fmla="*/ 351483 h 351483"/>
                  <a:gd name="connsiteX1" fmla="*/ 815340 w 1577340"/>
                  <a:gd name="connsiteY1" fmla="*/ 963 h 351483"/>
                  <a:gd name="connsiteX2" fmla="*/ 1577340 w 1577340"/>
                  <a:gd name="connsiteY2" fmla="*/ 267663 h 351483"/>
                  <a:gd name="connsiteX0" fmla="*/ 0 w 1577340"/>
                  <a:gd name="connsiteY0" fmla="*/ 350530 h 350530"/>
                  <a:gd name="connsiteX1" fmla="*/ 815340 w 1577340"/>
                  <a:gd name="connsiteY1" fmla="*/ 10 h 350530"/>
                  <a:gd name="connsiteX2" fmla="*/ 1577340 w 1577340"/>
                  <a:gd name="connsiteY2" fmla="*/ 266710 h 350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77340" h="350530">
                    <a:moveTo>
                      <a:pt x="0" y="350530"/>
                    </a:moveTo>
                    <a:cubicBezTo>
                      <a:pt x="276225" y="182255"/>
                      <a:pt x="409575" y="1280"/>
                      <a:pt x="815340" y="10"/>
                    </a:cubicBezTo>
                    <a:cubicBezTo>
                      <a:pt x="1221105" y="-1260"/>
                      <a:pt x="1327785" y="126375"/>
                      <a:pt x="1577340" y="266710"/>
                    </a:cubicBezTo>
                  </a:path>
                </a:pathLst>
              </a:custGeom>
              <a:noFill/>
              <a:ln w="28575">
                <a:solidFill>
                  <a:srgbClr val="0070C0"/>
                </a:solidFill>
                <a:prstDash val="sysDash"/>
              </a:ln>
            </p:spPr>
            <p:txBody>
              <a:bodyPr rtlCol="0" anchor="ctr"/>
              <a:lstStyle/>
              <a:p>
                <a:pPr algn="ctr"/>
                <a:endParaRPr lang="en-US" sz="2000"/>
              </a:p>
            </p:txBody>
          </p:sp>
          <p:sp>
            <p:nvSpPr>
              <p:cNvPr id="11" name="Freeform 10"/>
              <p:cNvSpPr/>
              <p:nvPr/>
            </p:nvSpPr>
            <p:spPr bwMode="auto">
              <a:xfrm>
                <a:off x="2393314" y="2584440"/>
                <a:ext cx="1484471" cy="276711"/>
              </a:xfrm>
              <a:custGeom>
                <a:avLst/>
                <a:gdLst>
                  <a:gd name="connsiteX0" fmla="*/ 0 w 1577340"/>
                  <a:gd name="connsiteY0" fmla="*/ 351483 h 351483"/>
                  <a:gd name="connsiteX1" fmla="*/ 815340 w 1577340"/>
                  <a:gd name="connsiteY1" fmla="*/ 963 h 351483"/>
                  <a:gd name="connsiteX2" fmla="*/ 1577340 w 1577340"/>
                  <a:gd name="connsiteY2" fmla="*/ 267663 h 351483"/>
                  <a:gd name="connsiteX0" fmla="*/ 0 w 1577340"/>
                  <a:gd name="connsiteY0" fmla="*/ 350530 h 350530"/>
                  <a:gd name="connsiteX1" fmla="*/ 815340 w 1577340"/>
                  <a:gd name="connsiteY1" fmla="*/ 10 h 350530"/>
                  <a:gd name="connsiteX2" fmla="*/ 1577340 w 1577340"/>
                  <a:gd name="connsiteY2" fmla="*/ 266710 h 350530"/>
                  <a:gd name="connsiteX0" fmla="*/ 0 w 1474946"/>
                  <a:gd name="connsiteY0" fmla="*/ 350583 h 350583"/>
                  <a:gd name="connsiteX1" fmla="*/ 815340 w 1474946"/>
                  <a:gd name="connsiteY1" fmla="*/ 63 h 350583"/>
                  <a:gd name="connsiteX2" fmla="*/ 1474946 w 1474946"/>
                  <a:gd name="connsiteY2" fmla="*/ 326294 h 350583"/>
                  <a:gd name="connsiteX0" fmla="*/ 0 w 1474946"/>
                  <a:gd name="connsiteY0" fmla="*/ 293461 h 293461"/>
                  <a:gd name="connsiteX1" fmla="*/ 724853 w 1474946"/>
                  <a:gd name="connsiteY1" fmla="*/ 91 h 293461"/>
                  <a:gd name="connsiteX2" fmla="*/ 1474946 w 1474946"/>
                  <a:gd name="connsiteY2" fmla="*/ 269172 h 293461"/>
                  <a:gd name="connsiteX0" fmla="*/ 0 w 1474946"/>
                  <a:gd name="connsiteY0" fmla="*/ 293461 h 293461"/>
                  <a:gd name="connsiteX1" fmla="*/ 724853 w 1474946"/>
                  <a:gd name="connsiteY1" fmla="*/ 91 h 293461"/>
                  <a:gd name="connsiteX2" fmla="*/ 1474946 w 1474946"/>
                  <a:gd name="connsiteY2" fmla="*/ 269172 h 293461"/>
                  <a:gd name="connsiteX0" fmla="*/ 0 w 1484471"/>
                  <a:gd name="connsiteY0" fmla="*/ 276711 h 276711"/>
                  <a:gd name="connsiteX1" fmla="*/ 734378 w 1484471"/>
                  <a:gd name="connsiteY1" fmla="*/ 10 h 276711"/>
                  <a:gd name="connsiteX2" fmla="*/ 1484471 w 1484471"/>
                  <a:gd name="connsiteY2" fmla="*/ 269091 h 276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84471" h="276711">
                    <a:moveTo>
                      <a:pt x="0" y="276711"/>
                    </a:moveTo>
                    <a:cubicBezTo>
                      <a:pt x="276225" y="108436"/>
                      <a:pt x="486966" y="1280"/>
                      <a:pt x="734378" y="10"/>
                    </a:cubicBezTo>
                    <a:cubicBezTo>
                      <a:pt x="981790" y="-1260"/>
                      <a:pt x="1234916" y="128756"/>
                      <a:pt x="1484471" y="269091"/>
                    </a:cubicBezTo>
                  </a:path>
                </a:pathLst>
              </a:custGeom>
              <a:noFill/>
              <a:ln w="28575">
                <a:solidFill>
                  <a:srgbClr val="0070C0"/>
                </a:solidFill>
                <a:prstDash val="sysDash"/>
              </a:ln>
            </p:spPr>
            <p:txBody>
              <a:bodyPr rtlCol="0" anchor="ctr"/>
              <a:lstStyle/>
              <a:p>
                <a:pPr algn="ctr"/>
                <a:endParaRPr lang="en-US" sz="2000"/>
              </a:p>
            </p:txBody>
          </p:sp>
          <p:sp>
            <p:nvSpPr>
              <p:cNvPr id="12" name="Freeform 11"/>
              <p:cNvSpPr/>
              <p:nvPr/>
            </p:nvSpPr>
            <p:spPr bwMode="auto">
              <a:xfrm>
                <a:off x="3876833" y="2591117"/>
                <a:ext cx="1460659" cy="271939"/>
              </a:xfrm>
              <a:custGeom>
                <a:avLst/>
                <a:gdLst>
                  <a:gd name="connsiteX0" fmla="*/ 0 w 1577340"/>
                  <a:gd name="connsiteY0" fmla="*/ 351483 h 351483"/>
                  <a:gd name="connsiteX1" fmla="*/ 815340 w 1577340"/>
                  <a:gd name="connsiteY1" fmla="*/ 963 h 351483"/>
                  <a:gd name="connsiteX2" fmla="*/ 1577340 w 1577340"/>
                  <a:gd name="connsiteY2" fmla="*/ 267663 h 351483"/>
                  <a:gd name="connsiteX0" fmla="*/ 0 w 1577340"/>
                  <a:gd name="connsiteY0" fmla="*/ 350530 h 350530"/>
                  <a:gd name="connsiteX1" fmla="*/ 815340 w 1577340"/>
                  <a:gd name="connsiteY1" fmla="*/ 10 h 350530"/>
                  <a:gd name="connsiteX2" fmla="*/ 1577340 w 1577340"/>
                  <a:gd name="connsiteY2" fmla="*/ 266710 h 350530"/>
                  <a:gd name="connsiteX0" fmla="*/ 0 w 1555909"/>
                  <a:gd name="connsiteY0" fmla="*/ 334490 h 334490"/>
                  <a:gd name="connsiteX1" fmla="*/ 793909 w 1555909"/>
                  <a:gd name="connsiteY1" fmla="*/ 639 h 334490"/>
                  <a:gd name="connsiteX2" fmla="*/ 1555909 w 1555909"/>
                  <a:gd name="connsiteY2" fmla="*/ 267339 h 334490"/>
                  <a:gd name="connsiteX0" fmla="*/ 0 w 1460659"/>
                  <a:gd name="connsiteY0" fmla="*/ 333884 h 350077"/>
                  <a:gd name="connsiteX1" fmla="*/ 793909 w 1460659"/>
                  <a:gd name="connsiteY1" fmla="*/ 33 h 350077"/>
                  <a:gd name="connsiteX2" fmla="*/ 1460659 w 1460659"/>
                  <a:gd name="connsiteY2" fmla="*/ 350077 h 350077"/>
                  <a:gd name="connsiteX0" fmla="*/ 0 w 1460659"/>
                  <a:gd name="connsiteY0" fmla="*/ 252949 h 269142"/>
                  <a:gd name="connsiteX1" fmla="*/ 701041 w 1460659"/>
                  <a:gd name="connsiteY1" fmla="*/ 61 h 269142"/>
                  <a:gd name="connsiteX2" fmla="*/ 1460659 w 1460659"/>
                  <a:gd name="connsiteY2" fmla="*/ 269142 h 269142"/>
                  <a:gd name="connsiteX0" fmla="*/ 0 w 1460659"/>
                  <a:gd name="connsiteY0" fmla="*/ 255746 h 271939"/>
                  <a:gd name="connsiteX1" fmla="*/ 701041 w 1460659"/>
                  <a:gd name="connsiteY1" fmla="*/ 2858 h 271939"/>
                  <a:gd name="connsiteX2" fmla="*/ 1460659 w 1460659"/>
                  <a:gd name="connsiteY2" fmla="*/ 271939 h 271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60659" h="271939">
                    <a:moveTo>
                      <a:pt x="0" y="255746"/>
                    </a:moveTo>
                    <a:cubicBezTo>
                      <a:pt x="276225" y="87471"/>
                      <a:pt x="343298" y="28734"/>
                      <a:pt x="701041" y="2858"/>
                    </a:cubicBezTo>
                    <a:cubicBezTo>
                      <a:pt x="1058784" y="-23018"/>
                      <a:pt x="1211104" y="131604"/>
                      <a:pt x="1460659" y="271939"/>
                    </a:cubicBezTo>
                  </a:path>
                </a:pathLst>
              </a:custGeom>
              <a:noFill/>
              <a:ln w="28575">
                <a:solidFill>
                  <a:srgbClr val="0070C0"/>
                </a:solidFill>
                <a:prstDash val="sysDash"/>
              </a:ln>
            </p:spPr>
            <p:txBody>
              <a:bodyPr rtlCol="0" anchor="ctr"/>
              <a:lstStyle/>
              <a:p>
                <a:pPr algn="ctr"/>
                <a:endParaRPr lang="en-US" sz="2000"/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1068338" y="2746035"/>
              <a:ext cx="2652973" cy="3489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cs typeface="Arial" pitchFamily="34" charset="0"/>
                </a:rPr>
                <a:t>Phase 1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746633" y="5300349"/>
              <a:ext cx="2652973" cy="3489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cs typeface="Arial" pitchFamily="34" charset="0"/>
                </a:rPr>
                <a:t>Phase 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788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RESISTANCE TO CHANGE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Life Cycle of Resistance to Change</a:t>
            </a:r>
          </a:p>
        </p:txBody>
      </p:sp>
      <p:grpSp>
        <p:nvGrpSpPr>
          <p:cNvPr id="24" name="Group 23"/>
          <p:cNvGrpSpPr>
            <a:grpSpLocks noChangeAspect="1"/>
          </p:cNvGrpSpPr>
          <p:nvPr/>
        </p:nvGrpSpPr>
        <p:grpSpPr>
          <a:xfrm>
            <a:off x="1596000" y="1752865"/>
            <a:ext cx="9000000" cy="3352270"/>
            <a:chOff x="647378" y="2746035"/>
            <a:chExt cx="7849245" cy="2923646"/>
          </a:xfrm>
        </p:grpSpPr>
        <p:sp>
          <p:nvSpPr>
            <p:cNvPr id="18" name="Oval 17"/>
            <p:cNvSpPr/>
            <p:nvPr/>
          </p:nvSpPr>
          <p:spPr bwMode="auto">
            <a:xfrm>
              <a:off x="6534473" y="3136545"/>
              <a:ext cx="1962150" cy="196215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274320" tIns="0" rIns="91440" bIns="2743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Novelty of change tends to disappear</a:t>
              </a:r>
            </a:p>
          </p:txBody>
        </p:sp>
        <p:sp>
          <p:nvSpPr>
            <p:cNvPr id="19" name="Oval 18"/>
            <p:cNvSpPr/>
            <p:nvPr/>
          </p:nvSpPr>
          <p:spPr bwMode="auto">
            <a:xfrm>
              <a:off x="5062700" y="3136545"/>
              <a:ext cx="1962150" cy="19621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274320" tIns="0" rIns="91440" bIns="2743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Change more thoroughly understood</a:t>
              </a:r>
            </a:p>
          </p:txBody>
        </p:sp>
        <p:sp>
          <p:nvSpPr>
            <p:cNvPr id="20" name="Oval 19"/>
            <p:cNvSpPr/>
            <p:nvPr/>
          </p:nvSpPr>
          <p:spPr bwMode="auto">
            <a:xfrm>
              <a:off x="3590926" y="3136545"/>
              <a:ext cx="1962150" cy="196215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274320" tIns="0" rIns="91440" bIns="2743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Forces for and against change become identifiable</a:t>
              </a:r>
            </a:p>
          </p:txBody>
        </p:sp>
        <p:sp>
          <p:nvSpPr>
            <p:cNvPr id="21" name="Oval 20"/>
            <p:cNvSpPr/>
            <p:nvPr/>
          </p:nvSpPr>
          <p:spPr bwMode="auto">
            <a:xfrm>
              <a:off x="2119152" y="3136545"/>
              <a:ext cx="1962150" cy="19621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82880" tIns="0" rIns="91440" bIns="2743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Resistance appears massive</a:t>
              </a:r>
            </a:p>
          </p:txBody>
        </p:sp>
        <p:sp>
          <p:nvSpPr>
            <p:cNvPr id="22" name="Oval 21"/>
            <p:cNvSpPr/>
            <p:nvPr/>
          </p:nvSpPr>
          <p:spPr bwMode="auto">
            <a:xfrm>
              <a:off x="647378" y="3136545"/>
              <a:ext cx="1962150" cy="19621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0" rIns="91440" bIns="2743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Only few people who see need for change</a:t>
              </a: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806936" y="3005602"/>
              <a:ext cx="3062445" cy="356881"/>
              <a:chOff x="815340" y="2584440"/>
              <a:chExt cx="3062445" cy="356881"/>
            </a:xfrm>
          </p:grpSpPr>
          <p:sp>
            <p:nvSpPr>
              <p:cNvPr id="14" name="Freeform 13"/>
              <p:cNvSpPr/>
              <p:nvPr/>
            </p:nvSpPr>
            <p:spPr bwMode="auto">
              <a:xfrm>
                <a:off x="815340" y="2590791"/>
                <a:ext cx="1577340" cy="350530"/>
              </a:xfrm>
              <a:custGeom>
                <a:avLst/>
                <a:gdLst>
                  <a:gd name="connsiteX0" fmla="*/ 0 w 1577340"/>
                  <a:gd name="connsiteY0" fmla="*/ 351483 h 351483"/>
                  <a:gd name="connsiteX1" fmla="*/ 815340 w 1577340"/>
                  <a:gd name="connsiteY1" fmla="*/ 963 h 351483"/>
                  <a:gd name="connsiteX2" fmla="*/ 1577340 w 1577340"/>
                  <a:gd name="connsiteY2" fmla="*/ 267663 h 351483"/>
                  <a:gd name="connsiteX0" fmla="*/ 0 w 1577340"/>
                  <a:gd name="connsiteY0" fmla="*/ 350530 h 350530"/>
                  <a:gd name="connsiteX1" fmla="*/ 815340 w 1577340"/>
                  <a:gd name="connsiteY1" fmla="*/ 10 h 350530"/>
                  <a:gd name="connsiteX2" fmla="*/ 1577340 w 1577340"/>
                  <a:gd name="connsiteY2" fmla="*/ 266710 h 350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77340" h="350530">
                    <a:moveTo>
                      <a:pt x="0" y="350530"/>
                    </a:moveTo>
                    <a:cubicBezTo>
                      <a:pt x="276225" y="182255"/>
                      <a:pt x="409575" y="1280"/>
                      <a:pt x="815340" y="10"/>
                    </a:cubicBezTo>
                    <a:cubicBezTo>
                      <a:pt x="1221105" y="-1260"/>
                      <a:pt x="1327785" y="126375"/>
                      <a:pt x="1577340" y="266710"/>
                    </a:cubicBezTo>
                  </a:path>
                </a:pathLst>
              </a:custGeom>
              <a:noFill/>
              <a:ln w="28575">
                <a:solidFill>
                  <a:schemeClr val="accent6"/>
                </a:solidFill>
                <a:prstDash val="sysDash"/>
              </a:ln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" name="Freeform 14"/>
              <p:cNvSpPr/>
              <p:nvPr/>
            </p:nvSpPr>
            <p:spPr bwMode="auto">
              <a:xfrm>
                <a:off x="2393314" y="2584440"/>
                <a:ext cx="1484471" cy="276711"/>
              </a:xfrm>
              <a:custGeom>
                <a:avLst/>
                <a:gdLst>
                  <a:gd name="connsiteX0" fmla="*/ 0 w 1577340"/>
                  <a:gd name="connsiteY0" fmla="*/ 351483 h 351483"/>
                  <a:gd name="connsiteX1" fmla="*/ 815340 w 1577340"/>
                  <a:gd name="connsiteY1" fmla="*/ 963 h 351483"/>
                  <a:gd name="connsiteX2" fmla="*/ 1577340 w 1577340"/>
                  <a:gd name="connsiteY2" fmla="*/ 267663 h 351483"/>
                  <a:gd name="connsiteX0" fmla="*/ 0 w 1577340"/>
                  <a:gd name="connsiteY0" fmla="*/ 350530 h 350530"/>
                  <a:gd name="connsiteX1" fmla="*/ 815340 w 1577340"/>
                  <a:gd name="connsiteY1" fmla="*/ 10 h 350530"/>
                  <a:gd name="connsiteX2" fmla="*/ 1577340 w 1577340"/>
                  <a:gd name="connsiteY2" fmla="*/ 266710 h 350530"/>
                  <a:gd name="connsiteX0" fmla="*/ 0 w 1474946"/>
                  <a:gd name="connsiteY0" fmla="*/ 350583 h 350583"/>
                  <a:gd name="connsiteX1" fmla="*/ 815340 w 1474946"/>
                  <a:gd name="connsiteY1" fmla="*/ 63 h 350583"/>
                  <a:gd name="connsiteX2" fmla="*/ 1474946 w 1474946"/>
                  <a:gd name="connsiteY2" fmla="*/ 326294 h 350583"/>
                  <a:gd name="connsiteX0" fmla="*/ 0 w 1474946"/>
                  <a:gd name="connsiteY0" fmla="*/ 293461 h 293461"/>
                  <a:gd name="connsiteX1" fmla="*/ 724853 w 1474946"/>
                  <a:gd name="connsiteY1" fmla="*/ 91 h 293461"/>
                  <a:gd name="connsiteX2" fmla="*/ 1474946 w 1474946"/>
                  <a:gd name="connsiteY2" fmla="*/ 269172 h 293461"/>
                  <a:gd name="connsiteX0" fmla="*/ 0 w 1474946"/>
                  <a:gd name="connsiteY0" fmla="*/ 293461 h 293461"/>
                  <a:gd name="connsiteX1" fmla="*/ 724853 w 1474946"/>
                  <a:gd name="connsiteY1" fmla="*/ 91 h 293461"/>
                  <a:gd name="connsiteX2" fmla="*/ 1474946 w 1474946"/>
                  <a:gd name="connsiteY2" fmla="*/ 269172 h 293461"/>
                  <a:gd name="connsiteX0" fmla="*/ 0 w 1484471"/>
                  <a:gd name="connsiteY0" fmla="*/ 276711 h 276711"/>
                  <a:gd name="connsiteX1" fmla="*/ 734378 w 1484471"/>
                  <a:gd name="connsiteY1" fmla="*/ 10 h 276711"/>
                  <a:gd name="connsiteX2" fmla="*/ 1484471 w 1484471"/>
                  <a:gd name="connsiteY2" fmla="*/ 269091 h 276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84471" h="276711">
                    <a:moveTo>
                      <a:pt x="0" y="276711"/>
                    </a:moveTo>
                    <a:cubicBezTo>
                      <a:pt x="276225" y="108436"/>
                      <a:pt x="486966" y="1280"/>
                      <a:pt x="734378" y="10"/>
                    </a:cubicBezTo>
                    <a:cubicBezTo>
                      <a:pt x="981790" y="-1260"/>
                      <a:pt x="1234916" y="128756"/>
                      <a:pt x="1484471" y="269091"/>
                    </a:cubicBezTo>
                  </a:path>
                </a:pathLst>
              </a:custGeom>
              <a:noFill/>
              <a:ln w="28575">
                <a:solidFill>
                  <a:schemeClr val="accent6"/>
                </a:solidFill>
                <a:prstDash val="sysDash"/>
              </a:ln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 rot="10800000">
              <a:off x="3846830" y="4920254"/>
              <a:ext cx="4522152" cy="356881"/>
              <a:chOff x="815340" y="2584440"/>
              <a:chExt cx="4522152" cy="356881"/>
            </a:xfrm>
          </p:grpSpPr>
          <p:sp>
            <p:nvSpPr>
              <p:cNvPr id="10" name="Freeform 9"/>
              <p:cNvSpPr/>
              <p:nvPr/>
            </p:nvSpPr>
            <p:spPr bwMode="auto">
              <a:xfrm>
                <a:off x="815340" y="2590791"/>
                <a:ext cx="1577340" cy="350530"/>
              </a:xfrm>
              <a:custGeom>
                <a:avLst/>
                <a:gdLst>
                  <a:gd name="connsiteX0" fmla="*/ 0 w 1577340"/>
                  <a:gd name="connsiteY0" fmla="*/ 351483 h 351483"/>
                  <a:gd name="connsiteX1" fmla="*/ 815340 w 1577340"/>
                  <a:gd name="connsiteY1" fmla="*/ 963 h 351483"/>
                  <a:gd name="connsiteX2" fmla="*/ 1577340 w 1577340"/>
                  <a:gd name="connsiteY2" fmla="*/ 267663 h 351483"/>
                  <a:gd name="connsiteX0" fmla="*/ 0 w 1577340"/>
                  <a:gd name="connsiteY0" fmla="*/ 350530 h 350530"/>
                  <a:gd name="connsiteX1" fmla="*/ 815340 w 1577340"/>
                  <a:gd name="connsiteY1" fmla="*/ 10 h 350530"/>
                  <a:gd name="connsiteX2" fmla="*/ 1577340 w 1577340"/>
                  <a:gd name="connsiteY2" fmla="*/ 266710 h 350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77340" h="350530">
                    <a:moveTo>
                      <a:pt x="0" y="350530"/>
                    </a:moveTo>
                    <a:cubicBezTo>
                      <a:pt x="276225" y="182255"/>
                      <a:pt x="409575" y="1280"/>
                      <a:pt x="815340" y="10"/>
                    </a:cubicBezTo>
                    <a:cubicBezTo>
                      <a:pt x="1221105" y="-1260"/>
                      <a:pt x="1327785" y="126375"/>
                      <a:pt x="1577340" y="266710"/>
                    </a:cubicBezTo>
                  </a:path>
                </a:pathLst>
              </a:custGeom>
              <a:noFill/>
              <a:ln w="28575">
                <a:solidFill>
                  <a:schemeClr val="accent6"/>
                </a:solidFill>
                <a:prstDash val="sysDash"/>
              </a:ln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" name="Freeform 10"/>
              <p:cNvSpPr/>
              <p:nvPr/>
            </p:nvSpPr>
            <p:spPr bwMode="auto">
              <a:xfrm>
                <a:off x="2393314" y="2584440"/>
                <a:ext cx="1484471" cy="276711"/>
              </a:xfrm>
              <a:custGeom>
                <a:avLst/>
                <a:gdLst>
                  <a:gd name="connsiteX0" fmla="*/ 0 w 1577340"/>
                  <a:gd name="connsiteY0" fmla="*/ 351483 h 351483"/>
                  <a:gd name="connsiteX1" fmla="*/ 815340 w 1577340"/>
                  <a:gd name="connsiteY1" fmla="*/ 963 h 351483"/>
                  <a:gd name="connsiteX2" fmla="*/ 1577340 w 1577340"/>
                  <a:gd name="connsiteY2" fmla="*/ 267663 h 351483"/>
                  <a:gd name="connsiteX0" fmla="*/ 0 w 1577340"/>
                  <a:gd name="connsiteY0" fmla="*/ 350530 h 350530"/>
                  <a:gd name="connsiteX1" fmla="*/ 815340 w 1577340"/>
                  <a:gd name="connsiteY1" fmla="*/ 10 h 350530"/>
                  <a:gd name="connsiteX2" fmla="*/ 1577340 w 1577340"/>
                  <a:gd name="connsiteY2" fmla="*/ 266710 h 350530"/>
                  <a:gd name="connsiteX0" fmla="*/ 0 w 1474946"/>
                  <a:gd name="connsiteY0" fmla="*/ 350583 h 350583"/>
                  <a:gd name="connsiteX1" fmla="*/ 815340 w 1474946"/>
                  <a:gd name="connsiteY1" fmla="*/ 63 h 350583"/>
                  <a:gd name="connsiteX2" fmla="*/ 1474946 w 1474946"/>
                  <a:gd name="connsiteY2" fmla="*/ 326294 h 350583"/>
                  <a:gd name="connsiteX0" fmla="*/ 0 w 1474946"/>
                  <a:gd name="connsiteY0" fmla="*/ 293461 h 293461"/>
                  <a:gd name="connsiteX1" fmla="*/ 724853 w 1474946"/>
                  <a:gd name="connsiteY1" fmla="*/ 91 h 293461"/>
                  <a:gd name="connsiteX2" fmla="*/ 1474946 w 1474946"/>
                  <a:gd name="connsiteY2" fmla="*/ 269172 h 293461"/>
                  <a:gd name="connsiteX0" fmla="*/ 0 w 1474946"/>
                  <a:gd name="connsiteY0" fmla="*/ 293461 h 293461"/>
                  <a:gd name="connsiteX1" fmla="*/ 724853 w 1474946"/>
                  <a:gd name="connsiteY1" fmla="*/ 91 h 293461"/>
                  <a:gd name="connsiteX2" fmla="*/ 1474946 w 1474946"/>
                  <a:gd name="connsiteY2" fmla="*/ 269172 h 293461"/>
                  <a:gd name="connsiteX0" fmla="*/ 0 w 1484471"/>
                  <a:gd name="connsiteY0" fmla="*/ 276711 h 276711"/>
                  <a:gd name="connsiteX1" fmla="*/ 734378 w 1484471"/>
                  <a:gd name="connsiteY1" fmla="*/ 10 h 276711"/>
                  <a:gd name="connsiteX2" fmla="*/ 1484471 w 1484471"/>
                  <a:gd name="connsiteY2" fmla="*/ 269091 h 276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84471" h="276711">
                    <a:moveTo>
                      <a:pt x="0" y="276711"/>
                    </a:moveTo>
                    <a:cubicBezTo>
                      <a:pt x="276225" y="108436"/>
                      <a:pt x="486966" y="1280"/>
                      <a:pt x="734378" y="10"/>
                    </a:cubicBezTo>
                    <a:cubicBezTo>
                      <a:pt x="981790" y="-1260"/>
                      <a:pt x="1234916" y="128756"/>
                      <a:pt x="1484471" y="269091"/>
                    </a:cubicBezTo>
                  </a:path>
                </a:pathLst>
              </a:custGeom>
              <a:noFill/>
              <a:ln w="28575">
                <a:solidFill>
                  <a:schemeClr val="accent6"/>
                </a:solidFill>
                <a:prstDash val="sysDash"/>
              </a:ln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" name="Freeform 11"/>
              <p:cNvSpPr/>
              <p:nvPr/>
            </p:nvSpPr>
            <p:spPr bwMode="auto">
              <a:xfrm>
                <a:off x="3876833" y="2591117"/>
                <a:ext cx="1460659" cy="271939"/>
              </a:xfrm>
              <a:custGeom>
                <a:avLst/>
                <a:gdLst>
                  <a:gd name="connsiteX0" fmla="*/ 0 w 1577340"/>
                  <a:gd name="connsiteY0" fmla="*/ 351483 h 351483"/>
                  <a:gd name="connsiteX1" fmla="*/ 815340 w 1577340"/>
                  <a:gd name="connsiteY1" fmla="*/ 963 h 351483"/>
                  <a:gd name="connsiteX2" fmla="*/ 1577340 w 1577340"/>
                  <a:gd name="connsiteY2" fmla="*/ 267663 h 351483"/>
                  <a:gd name="connsiteX0" fmla="*/ 0 w 1577340"/>
                  <a:gd name="connsiteY0" fmla="*/ 350530 h 350530"/>
                  <a:gd name="connsiteX1" fmla="*/ 815340 w 1577340"/>
                  <a:gd name="connsiteY1" fmla="*/ 10 h 350530"/>
                  <a:gd name="connsiteX2" fmla="*/ 1577340 w 1577340"/>
                  <a:gd name="connsiteY2" fmla="*/ 266710 h 350530"/>
                  <a:gd name="connsiteX0" fmla="*/ 0 w 1555909"/>
                  <a:gd name="connsiteY0" fmla="*/ 334490 h 334490"/>
                  <a:gd name="connsiteX1" fmla="*/ 793909 w 1555909"/>
                  <a:gd name="connsiteY1" fmla="*/ 639 h 334490"/>
                  <a:gd name="connsiteX2" fmla="*/ 1555909 w 1555909"/>
                  <a:gd name="connsiteY2" fmla="*/ 267339 h 334490"/>
                  <a:gd name="connsiteX0" fmla="*/ 0 w 1460659"/>
                  <a:gd name="connsiteY0" fmla="*/ 333884 h 350077"/>
                  <a:gd name="connsiteX1" fmla="*/ 793909 w 1460659"/>
                  <a:gd name="connsiteY1" fmla="*/ 33 h 350077"/>
                  <a:gd name="connsiteX2" fmla="*/ 1460659 w 1460659"/>
                  <a:gd name="connsiteY2" fmla="*/ 350077 h 350077"/>
                  <a:gd name="connsiteX0" fmla="*/ 0 w 1460659"/>
                  <a:gd name="connsiteY0" fmla="*/ 252949 h 269142"/>
                  <a:gd name="connsiteX1" fmla="*/ 701041 w 1460659"/>
                  <a:gd name="connsiteY1" fmla="*/ 61 h 269142"/>
                  <a:gd name="connsiteX2" fmla="*/ 1460659 w 1460659"/>
                  <a:gd name="connsiteY2" fmla="*/ 269142 h 269142"/>
                  <a:gd name="connsiteX0" fmla="*/ 0 w 1460659"/>
                  <a:gd name="connsiteY0" fmla="*/ 255746 h 271939"/>
                  <a:gd name="connsiteX1" fmla="*/ 701041 w 1460659"/>
                  <a:gd name="connsiteY1" fmla="*/ 2858 h 271939"/>
                  <a:gd name="connsiteX2" fmla="*/ 1460659 w 1460659"/>
                  <a:gd name="connsiteY2" fmla="*/ 271939 h 271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60659" h="271939">
                    <a:moveTo>
                      <a:pt x="0" y="255746"/>
                    </a:moveTo>
                    <a:cubicBezTo>
                      <a:pt x="276225" y="87471"/>
                      <a:pt x="343298" y="28734"/>
                      <a:pt x="701041" y="2858"/>
                    </a:cubicBezTo>
                    <a:cubicBezTo>
                      <a:pt x="1058784" y="-23018"/>
                      <a:pt x="1211104" y="131604"/>
                      <a:pt x="1460659" y="271939"/>
                    </a:cubicBezTo>
                  </a:path>
                </a:pathLst>
              </a:custGeom>
              <a:noFill/>
              <a:ln w="28575">
                <a:solidFill>
                  <a:schemeClr val="accent6"/>
                </a:solidFill>
                <a:prstDash val="sysDash"/>
              </a:ln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1068338" y="2746035"/>
              <a:ext cx="265297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Phase 1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746633" y="5300349"/>
              <a:ext cx="265297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Phase 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26958495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12382</TotalTime>
  <Words>82</Words>
  <Application>Microsoft Macintosh PowerPoint</Application>
  <PresentationFormat>Widescreen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RESISTANCE TO CHANGE</vt:lpstr>
      <vt:lpstr>RESISTANCE TO CHANGE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115</cp:revision>
  <dcterms:created xsi:type="dcterms:W3CDTF">2013-10-09T19:52:03Z</dcterms:created>
  <dcterms:modified xsi:type="dcterms:W3CDTF">2018-09-08T10:43:34Z</dcterms:modified>
</cp:coreProperties>
</file>