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14" r:id="rId3"/>
    <p:sldId id="41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23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02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5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194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10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Four Phases Of Customer Validation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VALIDATION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2881432" y="1038451"/>
            <a:ext cx="6429136" cy="4781098"/>
            <a:chOff x="1488983" y="1706744"/>
            <a:chExt cx="6429136" cy="4781098"/>
          </a:xfrm>
        </p:grpSpPr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177386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1502455" y="2980777"/>
              <a:ext cx="1357025" cy="1357026"/>
              <a:chOff x="2895600" y="3505200"/>
              <a:chExt cx="762000" cy="762000"/>
            </a:xfrm>
          </p:grpSpPr>
          <p:sp>
            <p:nvSpPr>
              <p:cNvPr id="123" name="Oval 122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81" name="Freeform 6"/>
            <p:cNvSpPr>
              <a:spLocks/>
            </p:cNvSpPr>
            <p:nvPr/>
          </p:nvSpPr>
          <p:spPr bwMode="auto">
            <a:xfrm flipH="1">
              <a:off x="396300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4528427" y="2980777"/>
              <a:ext cx="1357026" cy="1357026"/>
              <a:chOff x="2895600" y="3505200"/>
              <a:chExt cx="762000" cy="762000"/>
            </a:xfrm>
          </p:grpSpPr>
          <p:sp>
            <p:nvSpPr>
              <p:cNvPr id="121" name="Oval 120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333444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2949949" y="2980777"/>
              <a:ext cx="1357025" cy="1357026"/>
              <a:chOff x="2895600" y="3505200"/>
              <a:chExt cx="762000" cy="762000"/>
            </a:xfrm>
          </p:grpSpPr>
          <p:sp>
            <p:nvSpPr>
              <p:cNvPr id="119" name="Oval 118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1872573" y="3304177"/>
              <a:ext cx="490883" cy="622090"/>
              <a:chOff x="1445507" y="6806689"/>
              <a:chExt cx="303206" cy="384249"/>
            </a:xfrm>
            <a:solidFill>
              <a:schemeClr val="bg1"/>
            </a:solidFill>
          </p:grpSpPr>
          <p:grpSp>
            <p:nvGrpSpPr>
              <p:cNvPr id="107" name="Group 106"/>
              <p:cNvGrpSpPr/>
              <p:nvPr/>
            </p:nvGrpSpPr>
            <p:grpSpPr>
              <a:xfrm>
                <a:off x="1445507" y="6974798"/>
                <a:ext cx="145786" cy="216140"/>
                <a:chOff x="765474" y="4431785"/>
                <a:chExt cx="145786" cy="216140"/>
              </a:xfrm>
              <a:grpFill/>
            </p:grpSpPr>
            <p:sp>
              <p:nvSpPr>
                <p:cNvPr id="114" name="Oval 113"/>
                <p:cNvSpPr/>
                <p:nvPr/>
              </p:nvSpPr>
              <p:spPr bwMode="auto">
                <a:xfrm>
                  <a:off x="765474" y="455759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5" name="Oval 114"/>
                <p:cNvSpPr/>
                <p:nvPr/>
              </p:nvSpPr>
              <p:spPr bwMode="auto">
                <a:xfrm>
                  <a:off x="765474" y="4526144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6" name="Oval 115"/>
                <p:cNvSpPr/>
                <p:nvPr/>
              </p:nvSpPr>
              <p:spPr bwMode="auto">
                <a:xfrm>
                  <a:off x="765474" y="4494691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7" name="Oval 116"/>
                <p:cNvSpPr/>
                <p:nvPr/>
              </p:nvSpPr>
              <p:spPr bwMode="auto">
                <a:xfrm>
                  <a:off x="765474" y="446323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8" name="Oval 117"/>
                <p:cNvSpPr/>
                <p:nvPr/>
              </p:nvSpPr>
              <p:spPr bwMode="auto">
                <a:xfrm>
                  <a:off x="765474" y="4431785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9144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600" dirty="0">
                      <a:solidFill>
                        <a:srgbClr val="0070C0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108" name="Group 107"/>
              <p:cNvGrpSpPr/>
              <p:nvPr/>
            </p:nvGrpSpPr>
            <p:grpSpPr>
              <a:xfrm>
                <a:off x="1602927" y="7006251"/>
                <a:ext cx="145786" cy="184687"/>
                <a:chOff x="922894" y="4476948"/>
                <a:chExt cx="145786" cy="184687"/>
              </a:xfrm>
              <a:grpFill/>
            </p:grpSpPr>
            <p:sp>
              <p:nvSpPr>
                <p:cNvPr id="110" name="Oval 109"/>
                <p:cNvSpPr/>
                <p:nvPr/>
              </p:nvSpPr>
              <p:spPr bwMode="auto">
                <a:xfrm>
                  <a:off x="922894" y="457130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1" name="Oval 110"/>
                <p:cNvSpPr/>
                <p:nvPr/>
              </p:nvSpPr>
              <p:spPr bwMode="auto">
                <a:xfrm>
                  <a:off x="922894" y="4539854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2" name="Oval 111"/>
                <p:cNvSpPr/>
                <p:nvPr/>
              </p:nvSpPr>
              <p:spPr bwMode="auto">
                <a:xfrm>
                  <a:off x="922894" y="4508401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13" name="Oval 112"/>
                <p:cNvSpPr/>
                <p:nvPr/>
              </p:nvSpPr>
              <p:spPr bwMode="auto">
                <a:xfrm>
                  <a:off x="922894" y="447694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rgbClr val="0070C0"/>
                  </a:solidFill>
                </a:ln>
              </p:spPr>
              <p:txBody>
    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sz="600" dirty="0">
                      <a:solidFill>
                        <a:srgbClr val="0070C0"/>
                      </a:solidFill>
                    </a:rPr>
                    <a:t>$</a:t>
                  </a:r>
                </a:p>
              </p:txBody>
            </p:sp>
          </p:grpSp>
          <p:sp>
            <p:nvSpPr>
              <p:cNvPr id="109" name="Oval 108"/>
              <p:cNvSpPr/>
              <p:nvPr/>
            </p:nvSpPr>
            <p:spPr bwMode="auto">
              <a:xfrm>
                <a:off x="1597110" y="6806689"/>
                <a:ext cx="148753" cy="148753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800" dirty="0">
                    <a:solidFill>
                      <a:srgbClr val="0070C0"/>
                    </a:solidFill>
                  </a:rPr>
                  <a:t>$</a:t>
                </a:r>
              </a:p>
            </p:txBody>
          </p:sp>
        </p:grpSp>
        <p:sp>
          <p:nvSpPr>
            <p:cNvPr id="86" name="Freeform 6"/>
            <p:cNvSpPr>
              <a:spLocks/>
            </p:cNvSpPr>
            <p:nvPr/>
          </p:nvSpPr>
          <p:spPr bwMode="auto">
            <a:xfrm flipH="1">
              <a:off x="5745032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6287842" y="2980777"/>
              <a:ext cx="1357026" cy="1357026"/>
              <a:chOff x="2895600" y="3505200"/>
              <a:chExt cx="762000" cy="762000"/>
            </a:xfrm>
          </p:grpSpPr>
          <p:sp>
            <p:nvSpPr>
              <p:cNvPr id="105" name="Oval 104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6001088" y="1706744"/>
              <a:ext cx="19170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400" b="1" kern="0" dirty="0"/>
                <a:t>VERIFYING YOUR VALIDATION PROCESS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264843" y="1706744"/>
              <a:ext cx="17315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400" b="1" kern="0" dirty="0"/>
                <a:t>DETERMINING YOUR POSITIONING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916414" y="1706744"/>
              <a:ext cx="16010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400" b="1" kern="0" dirty="0"/>
                <a:t>SELLING TO VISIONARIES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488983" y="1706744"/>
              <a:ext cx="1246493" cy="441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ts val="600"/>
                </a:spcBef>
              </a:pPr>
              <a:r>
                <a:rPr lang="en-US" sz="1400" b="1" kern="0" dirty="0"/>
                <a:t>PREPARING TO SELL</a:t>
              </a:r>
              <a:endParaRPr lang="en-US" sz="1400" b="1" dirty="0"/>
            </a:p>
          </p:txBody>
        </p:sp>
        <p:grpSp>
          <p:nvGrpSpPr>
            <p:cNvPr id="92" name="Group 21"/>
            <p:cNvGrpSpPr/>
            <p:nvPr/>
          </p:nvGrpSpPr>
          <p:grpSpPr>
            <a:xfrm>
              <a:off x="3375891" y="3305092"/>
              <a:ext cx="513833" cy="681717"/>
              <a:chOff x="1027792" y="2639784"/>
              <a:chExt cx="1099457" cy="1458685"/>
            </a:xfrm>
            <a:solidFill>
              <a:srgbClr val="018CFF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3"/>
              <p:cNvSpPr/>
              <p:nvPr/>
            </p:nvSpPr>
            <p:spPr>
              <a:xfrm>
                <a:off x="1271814" y="2639784"/>
                <a:ext cx="611415" cy="7511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Round Same Side Corner Rectangle 14"/>
              <p:cNvSpPr/>
              <p:nvPr/>
            </p:nvSpPr>
            <p:spPr>
              <a:xfrm>
                <a:off x="1027792" y="3614054"/>
                <a:ext cx="1099457" cy="48441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Flowchart: Stored Data 15"/>
              <p:cNvSpPr/>
              <p:nvPr/>
            </p:nvSpPr>
            <p:spPr>
              <a:xfrm rot="15274297">
                <a:off x="1118949" y="3641270"/>
                <a:ext cx="488973" cy="163283"/>
              </a:xfrm>
              <a:prstGeom prst="flowChartOnlineStorag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Flowchart: Stored Data 16"/>
              <p:cNvSpPr/>
              <p:nvPr/>
            </p:nvSpPr>
            <p:spPr>
              <a:xfrm rot="6325703" flipH="1">
                <a:off x="1514877" y="3641272"/>
                <a:ext cx="488973" cy="163283"/>
              </a:xfrm>
              <a:prstGeom prst="flowChartOnlineStorag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3" name="Group 92"/>
            <p:cNvGrpSpPr>
              <a:grpSpLocks noChangeAspect="1"/>
            </p:cNvGrpSpPr>
            <p:nvPr/>
          </p:nvGrpSpPr>
          <p:grpSpPr>
            <a:xfrm>
              <a:off x="4912918" y="3273363"/>
              <a:ext cx="576000" cy="576000"/>
              <a:chOff x="1989716" y="1657648"/>
              <a:chExt cx="541185" cy="541185"/>
            </a:xfrm>
          </p:grpSpPr>
          <p:sp>
            <p:nvSpPr>
              <p:cNvPr id="97" name="Teardrop 96"/>
              <p:cNvSpPr/>
              <p:nvPr/>
            </p:nvSpPr>
            <p:spPr bwMode="auto">
              <a:xfrm rot="8122332">
                <a:off x="1989716" y="1657648"/>
                <a:ext cx="541185" cy="541185"/>
              </a:xfrm>
              <a:prstGeom prst="teardrop">
                <a:avLst>
                  <a:gd name="adj" fmla="val 144639"/>
                </a:avLst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98" name="Group 97"/>
              <p:cNvGrpSpPr/>
              <p:nvPr/>
            </p:nvGrpSpPr>
            <p:grpSpPr>
              <a:xfrm>
                <a:off x="2050414" y="1720566"/>
                <a:ext cx="424259" cy="424259"/>
                <a:chOff x="2030536" y="1708407"/>
                <a:chExt cx="466236" cy="466236"/>
              </a:xfrm>
            </p:grpSpPr>
            <p:sp>
              <p:nvSpPr>
                <p:cNvPr id="99" name="Oval 98"/>
                <p:cNvSpPr/>
                <p:nvPr/>
              </p:nvSpPr>
              <p:spPr bwMode="auto">
                <a:xfrm>
                  <a:off x="2153543" y="1831414"/>
                  <a:ext cx="220222" cy="2202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Freeform 10"/>
                <p:cNvSpPr>
                  <a:spLocks noEditPoints="1"/>
                </p:cNvSpPr>
                <p:nvPr/>
              </p:nvSpPr>
              <p:spPr bwMode="auto">
                <a:xfrm>
                  <a:off x="2030536" y="1708407"/>
                  <a:ext cx="466236" cy="466236"/>
                </a:xfrm>
                <a:custGeom>
                  <a:avLst/>
                  <a:gdLst>
                    <a:gd name="T0" fmla="*/ 904 w 1808"/>
                    <a:gd name="T1" fmla="*/ 1808 h 1808"/>
                    <a:gd name="T2" fmla="*/ 723 w 1808"/>
                    <a:gd name="T3" fmla="*/ 1627 h 1808"/>
                    <a:gd name="T4" fmla="*/ 723 w 1808"/>
                    <a:gd name="T5" fmla="*/ 1604 h 1808"/>
                    <a:gd name="T6" fmla="*/ 204 w 1808"/>
                    <a:gd name="T7" fmla="*/ 1085 h 1808"/>
                    <a:gd name="T8" fmla="*/ 181 w 1808"/>
                    <a:gd name="T9" fmla="*/ 1085 h 1808"/>
                    <a:gd name="T10" fmla="*/ 0 w 1808"/>
                    <a:gd name="T11" fmla="*/ 904 h 1808"/>
                    <a:gd name="T12" fmla="*/ 181 w 1808"/>
                    <a:gd name="T13" fmla="*/ 723 h 1808"/>
                    <a:gd name="T14" fmla="*/ 204 w 1808"/>
                    <a:gd name="T15" fmla="*/ 723 h 1808"/>
                    <a:gd name="T16" fmla="*/ 723 w 1808"/>
                    <a:gd name="T17" fmla="*/ 204 h 1808"/>
                    <a:gd name="T18" fmla="*/ 723 w 1808"/>
                    <a:gd name="T19" fmla="*/ 181 h 1808"/>
                    <a:gd name="T20" fmla="*/ 904 w 1808"/>
                    <a:gd name="T21" fmla="*/ 0 h 1808"/>
                    <a:gd name="T22" fmla="*/ 1085 w 1808"/>
                    <a:gd name="T23" fmla="*/ 181 h 1808"/>
                    <a:gd name="T24" fmla="*/ 1085 w 1808"/>
                    <a:gd name="T25" fmla="*/ 204 h 1808"/>
                    <a:gd name="T26" fmla="*/ 1604 w 1808"/>
                    <a:gd name="T27" fmla="*/ 723 h 1808"/>
                    <a:gd name="T28" fmla="*/ 1627 w 1808"/>
                    <a:gd name="T29" fmla="*/ 723 h 1808"/>
                    <a:gd name="T30" fmla="*/ 1808 w 1808"/>
                    <a:gd name="T31" fmla="*/ 904 h 1808"/>
                    <a:gd name="T32" fmla="*/ 1627 w 1808"/>
                    <a:gd name="T33" fmla="*/ 1085 h 1808"/>
                    <a:gd name="T34" fmla="*/ 1604 w 1808"/>
                    <a:gd name="T35" fmla="*/ 1085 h 1808"/>
                    <a:gd name="T36" fmla="*/ 1085 w 1808"/>
                    <a:gd name="T37" fmla="*/ 1604 h 1808"/>
                    <a:gd name="T38" fmla="*/ 1085 w 1808"/>
                    <a:gd name="T39" fmla="*/ 1627 h 1808"/>
                    <a:gd name="T40" fmla="*/ 904 w 1808"/>
                    <a:gd name="T41" fmla="*/ 1808 h 1808"/>
                    <a:gd name="T42" fmla="*/ 181 w 1808"/>
                    <a:gd name="T43" fmla="*/ 844 h 1808"/>
                    <a:gd name="T44" fmla="*/ 121 w 1808"/>
                    <a:gd name="T45" fmla="*/ 904 h 1808"/>
                    <a:gd name="T46" fmla="*/ 181 w 1808"/>
                    <a:gd name="T47" fmla="*/ 964 h 1808"/>
                    <a:gd name="T48" fmla="*/ 252 w 1808"/>
                    <a:gd name="T49" fmla="*/ 964 h 1808"/>
                    <a:gd name="T50" fmla="*/ 312 w 1808"/>
                    <a:gd name="T51" fmla="*/ 1014 h 1808"/>
                    <a:gd name="T52" fmla="*/ 794 w 1808"/>
                    <a:gd name="T53" fmla="*/ 1496 h 1808"/>
                    <a:gd name="T54" fmla="*/ 844 w 1808"/>
                    <a:gd name="T55" fmla="*/ 1555 h 1808"/>
                    <a:gd name="T56" fmla="*/ 844 w 1808"/>
                    <a:gd name="T57" fmla="*/ 1627 h 1808"/>
                    <a:gd name="T58" fmla="*/ 904 w 1808"/>
                    <a:gd name="T59" fmla="*/ 1687 h 1808"/>
                    <a:gd name="T60" fmla="*/ 964 w 1808"/>
                    <a:gd name="T61" fmla="*/ 1627 h 1808"/>
                    <a:gd name="T62" fmla="*/ 964 w 1808"/>
                    <a:gd name="T63" fmla="*/ 1555 h 1808"/>
                    <a:gd name="T64" fmla="*/ 1014 w 1808"/>
                    <a:gd name="T65" fmla="*/ 1496 h 1808"/>
                    <a:gd name="T66" fmla="*/ 1496 w 1808"/>
                    <a:gd name="T67" fmla="*/ 1014 h 1808"/>
                    <a:gd name="T68" fmla="*/ 1555 w 1808"/>
                    <a:gd name="T69" fmla="*/ 964 h 1808"/>
                    <a:gd name="T70" fmla="*/ 1627 w 1808"/>
                    <a:gd name="T71" fmla="*/ 964 h 1808"/>
                    <a:gd name="T72" fmla="*/ 1687 w 1808"/>
                    <a:gd name="T73" fmla="*/ 904 h 1808"/>
                    <a:gd name="T74" fmla="*/ 1627 w 1808"/>
                    <a:gd name="T75" fmla="*/ 844 h 1808"/>
                    <a:gd name="T76" fmla="*/ 1555 w 1808"/>
                    <a:gd name="T77" fmla="*/ 844 h 1808"/>
                    <a:gd name="T78" fmla="*/ 1496 w 1808"/>
                    <a:gd name="T79" fmla="*/ 794 h 1808"/>
                    <a:gd name="T80" fmla="*/ 1014 w 1808"/>
                    <a:gd name="T81" fmla="*/ 312 h 1808"/>
                    <a:gd name="T82" fmla="*/ 964 w 1808"/>
                    <a:gd name="T83" fmla="*/ 253 h 1808"/>
                    <a:gd name="T84" fmla="*/ 964 w 1808"/>
                    <a:gd name="T85" fmla="*/ 181 h 1808"/>
                    <a:gd name="T86" fmla="*/ 904 w 1808"/>
                    <a:gd name="T87" fmla="*/ 121 h 1808"/>
                    <a:gd name="T88" fmla="*/ 844 w 1808"/>
                    <a:gd name="T89" fmla="*/ 181 h 1808"/>
                    <a:gd name="T90" fmla="*/ 844 w 1808"/>
                    <a:gd name="T91" fmla="*/ 253 h 1808"/>
                    <a:gd name="T92" fmla="*/ 794 w 1808"/>
                    <a:gd name="T93" fmla="*/ 312 h 1808"/>
                    <a:gd name="T94" fmla="*/ 312 w 1808"/>
                    <a:gd name="T95" fmla="*/ 794 h 1808"/>
                    <a:gd name="T96" fmla="*/ 252 w 1808"/>
                    <a:gd name="T97" fmla="*/ 844 h 1808"/>
                    <a:gd name="T98" fmla="*/ 181 w 1808"/>
                    <a:gd name="T99" fmla="*/ 844 h 1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808" h="1808">
                      <a:moveTo>
                        <a:pt x="904" y="1808"/>
                      </a:moveTo>
                      <a:cubicBezTo>
                        <a:pt x="804" y="1808"/>
                        <a:pt x="723" y="1727"/>
                        <a:pt x="723" y="1627"/>
                      </a:cubicBezTo>
                      <a:cubicBezTo>
                        <a:pt x="723" y="1604"/>
                        <a:pt x="723" y="1604"/>
                        <a:pt x="723" y="1604"/>
                      </a:cubicBezTo>
                      <a:cubicBezTo>
                        <a:pt x="470" y="1538"/>
                        <a:pt x="270" y="1338"/>
                        <a:pt x="204" y="1085"/>
                      </a:cubicBezTo>
                      <a:cubicBezTo>
                        <a:pt x="181" y="1085"/>
                        <a:pt x="181" y="1085"/>
                        <a:pt x="181" y="1085"/>
                      </a:cubicBezTo>
                      <a:cubicBezTo>
                        <a:pt x="81" y="1085"/>
                        <a:pt x="0" y="1004"/>
                        <a:pt x="0" y="904"/>
                      </a:cubicBezTo>
                      <a:cubicBezTo>
                        <a:pt x="0" y="804"/>
                        <a:pt x="81" y="723"/>
                        <a:pt x="181" y="723"/>
                      </a:cubicBezTo>
                      <a:cubicBezTo>
                        <a:pt x="204" y="723"/>
                        <a:pt x="204" y="723"/>
                        <a:pt x="204" y="723"/>
                      </a:cubicBezTo>
                      <a:cubicBezTo>
                        <a:pt x="270" y="470"/>
                        <a:pt x="470" y="270"/>
                        <a:pt x="723" y="204"/>
                      </a:cubicBezTo>
                      <a:cubicBezTo>
                        <a:pt x="723" y="181"/>
                        <a:pt x="723" y="181"/>
                        <a:pt x="723" y="181"/>
                      </a:cubicBezTo>
                      <a:cubicBezTo>
                        <a:pt x="723" y="81"/>
                        <a:pt x="804" y="0"/>
                        <a:pt x="904" y="0"/>
                      </a:cubicBezTo>
                      <a:cubicBezTo>
                        <a:pt x="1004" y="0"/>
                        <a:pt x="1085" y="81"/>
                        <a:pt x="1085" y="181"/>
                      </a:cubicBezTo>
                      <a:cubicBezTo>
                        <a:pt x="1085" y="204"/>
                        <a:pt x="1085" y="204"/>
                        <a:pt x="1085" y="204"/>
                      </a:cubicBezTo>
                      <a:cubicBezTo>
                        <a:pt x="1338" y="270"/>
                        <a:pt x="1538" y="470"/>
                        <a:pt x="1604" y="723"/>
                      </a:cubicBezTo>
                      <a:cubicBezTo>
                        <a:pt x="1627" y="723"/>
                        <a:pt x="1627" y="723"/>
                        <a:pt x="1627" y="723"/>
                      </a:cubicBezTo>
                      <a:cubicBezTo>
                        <a:pt x="1727" y="723"/>
                        <a:pt x="1808" y="804"/>
                        <a:pt x="1808" y="904"/>
                      </a:cubicBezTo>
                      <a:cubicBezTo>
                        <a:pt x="1808" y="1004"/>
                        <a:pt x="1727" y="1085"/>
                        <a:pt x="1627" y="1085"/>
                      </a:cubicBezTo>
                      <a:cubicBezTo>
                        <a:pt x="1604" y="1085"/>
                        <a:pt x="1604" y="1085"/>
                        <a:pt x="1604" y="1085"/>
                      </a:cubicBezTo>
                      <a:cubicBezTo>
                        <a:pt x="1538" y="1338"/>
                        <a:pt x="1338" y="1538"/>
                        <a:pt x="1085" y="1604"/>
                      </a:cubicBezTo>
                      <a:cubicBezTo>
                        <a:pt x="1085" y="1627"/>
                        <a:pt x="1085" y="1627"/>
                        <a:pt x="1085" y="1627"/>
                      </a:cubicBezTo>
                      <a:cubicBezTo>
                        <a:pt x="1085" y="1727"/>
                        <a:pt x="1004" y="1808"/>
                        <a:pt x="904" y="1808"/>
                      </a:cubicBezTo>
                      <a:close/>
                      <a:moveTo>
                        <a:pt x="181" y="844"/>
                      </a:moveTo>
                      <a:cubicBezTo>
                        <a:pt x="148" y="844"/>
                        <a:pt x="121" y="871"/>
                        <a:pt x="121" y="904"/>
                      </a:cubicBezTo>
                      <a:cubicBezTo>
                        <a:pt x="121" y="937"/>
                        <a:pt x="148" y="964"/>
                        <a:pt x="181" y="964"/>
                      </a:cubicBezTo>
                      <a:cubicBezTo>
                        <a:pt x="252" y="964"/>
                        <a:pt x="252" y="964"/>
                        <a:pt x="252" y="964"/>
                      </a:cubicBezTo>
                      <a:cubicBezTo>
                        <a:pt x="282" y="964"/>
                        <a:pt x="307" y="985"/>
                        <a:pt x="312" y="1014"/>
                      </a:cubicBezTo>
                      <a:cubicBezTo>
                        <a:pt x="357" y="1257"/>
                        <a:pt x="551" y="1451"/>
                        <a:pt x="794" y="1496"/>
                      </a:cubicBezTo>
                      <a:cubicBezTo>
                        <a:pt x="823" y="1501"/>
                        <a:pt x="844" y="1526"/>
                        <a:pt x="844" y="1555"/>
                      </a:cubicBezTo>
                      <a:cubicBezTo>
                        <a:pt x="844" y="1627"/>
                        <a:pt x="844" y="1627"/>
                        <a:pt x="844" y="1627"/>
                      </a:cubicBezTo>
                      <a:cubicBezTo>
                        <a:pt x="844" y="1660"/>
                        <a:pt x="871" y="1687"/>
                        <a:pt x="904" y="1687"/>
                      </a:cubicBezTo>
                      <a:cubicBezTo>
                        <a:pt x="937" y="1687"/>
                        <a:pt x="964" y="1660"/>
                        <a:pt x="964" y="1627"/>
                      </a:cubicBezTo>
                      <a:cubicBezTo>
                        <a:pt x="964" y="1555"/>
                        <a:pt x="964" y="1555"/>
                        <a:pt x="964" y="1555"/>
                      </a:cubicBezTo>
                      <a:cubicBezTo>
                        <a:pt x="964" y="1526"/>
                        <a:pt x="985" y="1501"/>
                        <a:pt x="1014" y="1496"/>
                      </a:cubicBezTo>
                      <a:cubicBezTo>
                        <a:pt x="1257" y="1451"/>
                        <a:pt x="1451" y="1257"/>
                        <a:pt x="1496" y="1014"/>
                      </a:cubicBezTo>
                      <a:cubicBezTo>
                        <a:pt x="1501" y="985"/>
                        <a:pt x="1526" y="964"/>
                        <a:pt x="1555" y="964"/>
                      </a:cubicBezTo>
                      <a:cubicBezTo>
                        <a:pt x="1627" y="964"/>
                        <a:pt x="1627" y="964"/>
                        <a:pt x="1627" y="964"/>
                      </a:cubicBezTo>
                      <a:cubicBezTo>
                        <a:pt x="1660" y="964"/>
                        <a:pt x="1687" y="937"/>
                        <a:pt x="1687" y="904"/>
                      </a:cubicBezTo>
                      <a:cubicBezTo>
                        <a:pt x="1687" y="871"/>
                        <a:pt x="1660" y="844"/>
                        <a:pt x="1627" y="844"/>
                      </a:cubicBezTo>
                      <a:cubicBezTo>
                        <a:pt x="1555" y="844"/>
                        <a:pt x="1555" y="844"/>
                        <a:pt x="1555" y="844"/>
                      </a:cubicBezTo>
                      <a:cubicBezTo>
                        <a:pt x="1526" y="844"/>
                        <a:pt x="1501" y="823"/>
                        <a:pt x="1496" y="794"/>
                      </a:cubicBezTo>
                      <a:cubicBezTo>
                        <a:pt x="1451" y="551"/>
                        <a:pt x="1257" y="357"/>
                        <a:pt x="1014" y="312"/>
                      </a:cubicBezTo>
                      <a:cubicBezTo>
                        <a:pt x="985" y="307"/>
                        <a:pt x="964" y="282"/>
                        <a:pt x="964" y="253"/>
                      </a:cubicBezTo>
                      <a:cubicBezTo>
                        <a:pt x="964" y="181"/>
                        <a:pt x="964" y="181"/>
                        <a:pt x="964" y="181"/>
                      </a:cubicBezTo>
                      <a:cubicBezTo>
                        <a:pt x="964" y="148"/>
                        <a:pt x="937" y="121"/>
                        <a:pt x="904" y="121"/>
                      </a:cubicBezTo>
                      <a:cubicBezTo>
                        <a:pt x="871" y="121"/>
                        <a:pt x="844" y="148"/>
                        <a:pt x="844" y="181"/>
                      </a:cubicBezTo>
                      <a:cubicBezTo>
                        <a:pt x="844" y="253"/>
                        <a:pt x="844" y="253"/>
                        <a:pt x="844" y="253"/>
                      </a:cubicBezTo>
                      <a:cubicBezTo>
                        <a:pt x="844" y="282"/>
                        <a:pt x="823" y="307"/>
                        <a:pt x="794" y="312"/>
                      </a:cubicBezTo>
                      <a:cubicBezTo>
                        <a:pt x="551" y="357"/>
                        <a:pt x="357" y="551"/>
                        <a:pt x="312" y="794"/>
                      </a:cubicBezTo>
                      <a:cubicBezTo>
                        <a:pt x="307" y="823"/>
                        <a:pt x="282" y="844"/>
                        <a:pt x="252" y="844"/>
                      </a:cubicBezTo>
                      <a:lnTo>
                        <a:pt x="181" y="84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</p:grpSp>
        <p:grpSp>
          <p:nvGrpSpPr>
            <p:cNvPr id="94" name="Group 93"/>
            <p:cNvGrpSpPr>
              <a:grpSpLocks noChangeAspect="1"/>
            </p:cNvGrpSpPr>
            <p:nvPr/>
          </p:nvGrpSpPr>
          <p:grpSpPr>
            <a:xfrm>
              <a:off x="6675276" y="3340264"/>
              <a:ext cx="648000" cy="618389"/>
              <a:chOff x="3332163" y="5924550"/>
              <a:chExt cx="1493838" cy="1425575"/>
            </a:xfrm>
            <a:solidFill>
              <a:schemeClr val="bg1"/>
            </a:solidFill>
          </p:grpSpPr>
          <p:sp>
            <p:nvSpPr>
              <p:cNvPr id="95" name="Freeform 20"/>
              <p:cNvSpPr>
                <a:spLocks/>
              </p:cNvSpPr>
              <p:nvPr/>
            </p:nvSpPr>
            <p:spPr bwMode="auto">
              <a:xfrm>
                <a:off x="3713163" y="6165850"/>
                <a:ext cx="882650" cy="768350"/>
              </a:xfrm>
              <a:custGeom>
                <a:avLst/>
                <a:gdLst>
                  <a:gd name="T0" fmla="*/ 23 w 233"/>
                  <a:gd name="T1" fmla="*/ 122 h 203"/>
                  <a:gd name="T2" fmla="*/ 5 w 233"/>
                  <a:gd name="T3" fmla="*/ 122 h 203"/>
                  <a:gd name="T4" fmla="*/ 5 w 233"/>
                  <a:gd name="T5" fmla="*/ 140 h 203"/>
                  <a:gd name="T6" fmla="*/ 63 w 233"/>
                  <a:gd name="T7" fmla="*/ 199 h 203"/>
                  <a:gd name="T8" fmla="*/ 72 w 233"/>
                  <a:gd name="T9" fmla="*/ 203 h 203"/>
                  <a:gd name="T10" fmla="*/ 73 w 233"/>
                  <a:gd name="T11" fmla="*/ 203 h 203"/>
                  <a:gd name="T12" fmla="*/ 82 w 233"/>
                  <a:gd name="T13" fmla="*/ 198 h 203"/>
                  <a:gd name="T14" fmla="*/ 229 w 233"/>
                  <a:gd name="T15" fmla="*/ 22 h 203"/>
                  <a:gd name="T16" fmla="*/ 227 w 233"/>
                  <a:gd name="T17" fmla="*/ 4 h 203"/>
                  <a:gd name="T18" fmla="*/ 209 w 233"/>
                  <a:gd name="T19" fmla="*/ 6 h 203"/>
                  <a:gd name="T20" fmla="*/ 71 w 233"/>
                  <a:gd name="T21" fmla="*/ 171 h 203"/>
                  <a:gd name="T22" fmla="*/ 23 w 233"/>
                  <a:gd name="T23" fmla="*/ 12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3" h="203">
                    <a:moveTo>
                      <a:pt x="23" y="122"/>
                    </a:moveTo>
                    <a:cubicBezTo>
                      <a:pt x="18" y="117"/>
                      <a:pt x="10" y="117"/>
                      <a:pt x="5" y="122"/>
                    </a:cubicBezTo>
                    <a:cubicBezTo>
                      <a:pt x="0" y="127"/>
                      <a:pt x="0" y="135"/>
                      <a:pt x="5" y="140"/>
                    </a:cubicBezTo>
                    <a:cubicBezTo>
                      <a:pt x="63" y="199"/>
                      <a:pt x="63" y="199"/>
                      <a:pt x="63" y="199"/>
                    </a:cubicBezTo>
                    <a:cubicBezTo>
                      <a:pt x="66" y="202"/>
                      <a:pt x="69" y="203"/>
                      <a:pt x="72" y="203"/>
                    </a:cubicBezTo>
                    <a:cubicBezTo>
                      <a:pt x="73" y="203"/>
                      <a:pt x="73" y="203"/>
                      <a:pt x="73" y="203"/>
                    </a:cubicBezTo>
                    <a:cubicBezTo>
                      <a:pt x="76" y="202"/>
                      <a:pt x="80" y="201"/>
                      <a:pt x="82" y="198"/>
                    </a:cubicBezTo>
                    <a:cubicBezTo>
                      <a:pt x="229" y="22"/>
                      <a:pt x="229" y="22"/>
                      <a:pt x="229" y="22"/>
                    </a:cubicBezTo>
                    <a:cubicBezTo>
                      <a:pt x="233" y="17"/>
                      <a:pt x="233" y="9"/>
                      <a:pt x="227" y="4"/>
                    </a:cubicBezTo>
                    <a:cubicBezTo>
                      <a:pt x="222" y="0"/>
                      <a:pt x="214" y="1"/>
                      <a:pt x="209" y="6"/>
                    </a:cubicBezTo>
                    <a:cubicBezTo>
                      <a:pt x="71" y="171"/>
                      <a:pt x="71" y="171"/>
                      <a:pt x="71" y="171"/>
                    </a:cubicBezTo>
                    <a:lnTo>
                      <a:pt x="23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21"/>
              <p:cNvSpPr>
                <a:spLocks/>
              </p:cNvSpPr>
              <p:nvPr/>
            </p:nvSpPr>
            <p:spPr bwMode="auto">
              <a:xfrm>
                <a:off x="3332163" y="5924550"/>
                <a:ext cx="1493838" cy="1425575"/>
              </a:xfrm>
              <a:custGeom>
                <a:avLst/>
                <a:gdLst>
                  <a:gd name="T0" fmla="*/ 293 w 395"/>
                  <a:gd name="T1" fmla="*/ 44 h 377"/>
                  <a:gd name="T2" fmla="*/ 71 w 395"/>
                  <a:gd name="T3" fmla="*/ 70 h 377"/>
                  <a:gd name="T4" fmla="*/ 71 w 395"/>
                  <a:gd name="T5" fmla="*/ 324 h 377"/>
                  <a:gd name="T6" fmla="*/ 198 w 395"/>
                  <a:gd name="T7" fmla="*/ 377 h 377"/>
                  <a:gd name="T8" fmla="*/ 325 w 395"/>
                  <a:gd name="T9" fmla="*/ 324 h 377"/>
                  <a:gd name="T10" fmla="*/ 350 w 395"/>
                  <a:gd name="T11" fmla="*/ 101 h 377"/>
                  <a:gd name="T12" fmla="*/ 333 w 395"/>
                  <a:gd name="T13" fmla="*/ 97 h 377"/>
                  <a:gd name="T14" fmla="*/ 329 w 395"/>
                  <a:gd name="T15" fmla="*/ 115 h 377"/>
                  <a:gd name="T16" fmla="*/ 307 w 395"/>
                  <a:gd name="T17" fmla="*/ 306 h 377"/>
                  <a:gd name="T18" fmla="*/ 88 w 395"/>
                  <a:gd name="T19" fmla="*/ 306 h 377"/>
                  <a:gd name="T20" fmla="*/ 88 w 395"/>
                  <a:gd name="T21" fmla="*/ 88 h 377"/>
                  <a:gd name="T22" fmla="*/ 280 w 395"/>
                  <a:gd name="T23" fmla="*/ 66 h 377"/>
                  <a:gd name="T24" fmla="*/ 297 w 395"/>
                  <a:gd name="T25" fmla="*/ 62 h 377"/>
                  <a:gd name="T26" fmla="*/ 293 w 395"/>
                  <a:gd name="T27" fmla="*/ 44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5" h="377">
                    <a:moveTo>
                      <a:pt x="293" y="44"/>
                    </a:moveTo>
                    <a:cubicBezTo>
                      <a:pt x="222" y="0"/>
                      <a:pt x="130" y="10"/>
                      <a:pt x="71" y="70"/>
                    </a:cubicBezTo>
                    <a:cubicBezTo>
                      <a:pt x="0" y="140"/>
                      <a:pt x="0" y="254"/>
                      <a:pt x="71" y="324"/>
                    </a:cubicBezTo>
                    <a:cubicBezTo>
                      <a:pt x="106" y="359"/>
                      <a:pt x="152" y="377"/>
                      <a:pt x="198" y="377"/>
                    </a:cubicBezTo>
                    <a:cubicBezTo>
                      <a:pt x="244" y="377"/>
                      <a:pt x="290" y="359"/>
                      <a:pt x="325" y="324"/>
                    </a:cubicBezTo>
                    <a:cubicBezTo>
                      <a:pt x="385" y="265"/>
                      <a:pt x="395" y="173"/>
                      <a:pt x="350" y="101"/>
                    </a:cubicBezTo>
                    <a:cubicBezTo>
                      <a:pt x="346" y="96"/>
                      <a:pt x="338" y="94"/>
                      <a:pt x="333" y="97"/>
                    </a:cubicBezTo>
                    <a:cubicBezTo>
                      <a:pt x="327" y="101"/>
                      <a:pt x="325" y="109"/>
                      <a:pt x="329" y="115"/>
                    </a:cubicBezTo>
                    <a:cubicBezTo>
                      <a:pt x="367" y="176"/>
                      <a:pt x="358" y="255"/>
                      <a:pt x="307" y="306"/>
                    </a:cubicBezTo>
                    <a:cubicBezTo>
                      <a:pt x="247" y="367"/>
                      <a:pt x="148" y="367"/>
                      <a:pt x="88" y="306"/>
                    </a:cubicBezTo>
                    <a:cubicBezTo>
                      <a:pt x="28" y="246"/>
                      <a:pt x="28" y="148"/>
                      <a:pt x="88" y="88"/>
                    </a:cubicBezTo>
                    <a:cubicBezTo>
                      <a:pt x="140" y="37"/>
                      <a:pt x="218" y="28"/>
                      <a:pt x="280" y="66"/>
                    </a:cubicBezTo>
                    <a:cubicBezTo>
                      <a:pt x="285" y="70"/>
                      <a:pt x="293" y="68"/>
                      <a:pt x="297" y="62"/>
                    </a:cubicBezTo>
                    <a:cubicBezTo>
                      <a:pt x="301" y="56"/>
                      <a:pt x="299" y="48"/>
                      <a:pt x="29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VALIDATION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Four Phases Of Customer Validation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2881432" y="1038451"/>
            <a:ext cx="6429136" cy="4781098"/>
            <a:chOff x="1488983" y="1706744"/>
            <a:chExt cx="6429136" cy="4781098"/>
          </a:xfrm>
        </p:grpSpPr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177386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1502455" y="2980777"/>
              <a:ext cx="1357025" cy="1357026"/>
              <a:chOff x="2895600" y="3505200"/>
              <a:chExt cx="762000" cy="762000"/>
            </a:xfrm>
          </p:grpSpPr>
          <p:sp>
            <p:nvSpPr>
              <p:cNvPr id="123" name="Oval 122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Oval 123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1" name="Freeform 6"/>
            <p:cNvSpPr>
              <a:spLocks/>
            </p:cNvSpPr>
            <p:nvPr/>
          </p:nvSpPr>
          <p:spPr bwMode="auto">
            <a:xfrm flipH="1">
              <a:off x="396300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4528427" y="2980777"/>
              <a:ext cx="1357026" cy="1357026"/>
              <a:chOff x="2895600" y="3505200"/>
              <a:chExt cx="762000" cy="762000"/>
            </a:xfrm>
          </p:grpSpPr>
          <p:sp>
            <p:nvSpPr>
              <p:cNvPr id="121" name="Oval 120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Oval 121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3334440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2949949" y="2980777"/>
              <a:ext cx="1357025" cy="1357026"/>
              <a:chOff x="2895600" y="3505200"/>
              <a:chExt cx="762000" cy="762000"/>
            </a:xfrm>
          </p:grpSpPr>
          <p:sp>
            <p:nvSpPr>
              <p:cNvPr id="119" name="Oval 118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Oval 119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1872573" y="3304177"/>
              <a:ext cx="490883" cy="622090"/>
              <a:chOff x="1445507" y="6806689"/>
              <a:chExt cx="303206" cy="384249"/>
            </a:xfrm>
            <a:solidFill>
              <a:schemeClr val="bg1"/>
            </a:solidFill>
          </p:grpSpPr>
          <p:grpSp>
            <p:nvGrpSpPr>
              <p:cNvPr id="107" name="Group 106"/>
              <p:cNvGrpSpPr/>
              <p:nvPr/>
            </p:nvGrpSpPr>
            <p:grpSpPr>
              <a:xfrm>
                <a:off x="1445507" y="6974798"/>
                <a:ext cx="145786" cy="216140"/>
                <a:chOff x="765474" y="4431785"/>
                <a:chExt cx="145786" cy="216140"/>
              </a:xfrm>
              <a:grpFill/>
            </p:grpSpPr>
            <p:sp>
              <p:nvSpPr>
                <p:cNvPr id="114" name="Oval 113"/>
                <p:cNvSpPr/>
                <p:nvPr/>
              </p:nvSpPr>
              <p:spPr bwMode="auto">
                <a:xfrm>
                  <a:off x="765474" y="455759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Oval 114"/>
                <p:cNvSpPr/>
                <p:nvPr/>
              </p:nvSpPr>
              <p:spPr bwMode="auto">
                <a:xfrm>
                  <a:off x="765474" y="4526144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Oval 115"/>
                <p:cNvSpPr/>
                <p:nvPr/>
              </p:nvSpPr>
              <p:spPr bwMode="auto">
                <a:xfrm>
                  <a:off x="765474" y="4494691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Oval 116"/>
                <p:cNvSpPr/>
                <p:nvPr/>
              </p:nvSpPr>
              <p:spPr bwMode="auto">
                <a:xfrm>
                  <a:off x="765474" y="446323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Oval 117"/>
                <p:cNvSpPr/>
                <p:nvPr/>
              </p:nvSpPr>
              <p:spPr bwMode="auto">
                <a:xfrm>
                  <a:off x="765474" y="4431785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9144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EA185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$</a:t>
                  </a:r>
                </a:p>
              </p:txBody>
            </p:sp>
          </p:grpSp>
          <p:grpSp>
            <p:nvGrpSpPr>
              <p:cNvPr id="108" name="Group 107"/>
              <p:cNvGrpSpPr/>
              <p:nvPr/>
            </p:nvGrpSpPr>
            <p:grpSpPr>
              <a:xfrm>
                <a:off x="1602927" y="7006251"/>
                <a:ext cx="145786" cy="184687"/>
                <a:chOff x="922894" y="4476948"/>
                <a:chExt cx="145786" cy="184687"/>
              </a:xfrm>
              <a:grpFill/>
            </p:grpSpPr>
            <p:sp>
              <p:nvSpPr>
                <p:cNvPr id="110" name="Oval 109"/>
                <p:cNvSpPr/>
                <p:nvPr/>
              </p:nvSpPr>
              <p:spPr bwMode="auto">
                <a:xfrm>
                  <a:off x="922894" y="457130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Oval 110"/>
                <p:cNvSpPr/>
                <p:nvPr/>
              </p:nvSpPr>
              <p:spPr bwMode="auto">
                <a:xfrm>
                  <a:off x="922894" y="4539854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Oval 111"/>
                <p:cNvSpPr/>
                <p:nvPr/>
              </p:nvSpPr>
              <p:spPr bwMode="auto">
                <a:xfrm>
                  <a:off x="922894" y="4508401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3" name="Oval 112"/>
                <p:cNvSpPr/>
                <p:nvPr/>
              </p:nvSpPr>
              <p:spPr bwMode="auto">
                <a:xfrm>
                  <a:off x="922894" y="4476948"/>
                  <a:ext cx="145786" cy="90327"/>
                </a:xfrm>
                <a:prstGeom prst="ellipse">
                  <a:avLst/>
                </a:prstGeom>
                <a:grpFill/>
                <a:ln w="6350">
                  <a:solidFill>
                    <a:schemeClr val="accent1"/>
                  </a:solidFill>
                </a:ln>
              </p:spPr>
              <p:txBody>
    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EA185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$</a:t>
                  </a:r>
                </a:p>
              </p:txBody>
            </p:sp>
          </p:grpSp>
          <p:sp>
            <p:nvSpPr>
              <p:cNvPr id="109" name="Oval 108"/>
              <p:cNvSpPr/>
              <p:nvPr/>
            </p:nvSpPr>
            <p:spPr bwMode="auto">
              <a:xfrm>
                <a:off x="1597110" y="6806689"/>
                <a:ext cx="148753" cy="148753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$</a:t>
                </a:r>
              </a:p>
            </p:txBody>
          </p:sp>
        </p:grpSp>
        <p:sp>
          <p:nvSpPr>
            <p:cNvPr id="86" name="Freeform 6"/>
            <p:cNvSpPr>
              <a:spLocks/>
            </p:cNvSpPr>
            <p:nvPr/>
          </p:nvSpPr>
          <p:spPr bwMode="auto">
            <a:xfrm flipH="1">
              <a:off x="5745032" y="2230172"/>
              <a:ext cx="1583196" cy="4257670"/>
            </a:xfrm>
            <a:custGeom>
              <a:avLst/>
              <a:gdLst>
                <a:gd name="T0" fmla="*/ 464 w 560"/>
                <a:gd name="T1" fmla="*/ 1506 h 1506"/>
                <a:gd name="T2" fmla="*/ 468 w 560"/>
                <a:gd name="T3" fmla="*/ 1210 h 1506"/>
                <a:gd name="T4" fmla="*/ 464 w 560"/>
                <a:gd name="T5" fmla="*/ 1138 h 1506"/>
                <a:gd name="T6" fmla="*/ 460 w 560"/>
                <a:gd name="T7" fmla="*/ 1108 h 1506"/>
                <a:gd name="T8" fmla="*/ 442 w 560"/>
                <a:gd name="T9" fmla="*/ 1062 h 1506"/>
                <a:gd name="T10" fmla="*/ 424 w 560"/>
                <a:gd name="T11" fmla="*/ 1032 h 1506"/>
                <a:gd name="T12" fmla="*/ 394 w 560"/>
                <a:gd name="T13" fmla="*/ 998 h 1506"/>
                <a:gd name="T14" fmla="*/ 354 w 560"/>
                <a:gd name="T15" fmla="*/ 958 h 1506"/>
                <a:gd name="T16" fmla="*/ 296 w 560"/>
                <a:gd name="T17" fmla="*/ 912 h 1506"/>
                <a:gd name="T18" fmla="*/ 238 w 560"/>
                <a:gd name="T19" fmla="*/ 866 h 1506"/>
                <a:gd name="T20" fmla="*/ 152 w 560"/>
                <a:gd name="T21" fmla="*/ 794 h 1506"/>
                <a:gd name="T22" fmla="*/ 122 w 560"/>
                <a:gd name="T23" fmla="*/ 760 h 1506"/>
                <a:gd name="T24" fmla="*/ 100 w 560"/>
                <a:gd name="T25" fmla="*/ 726 h 1506"/>
                <a:gd name="T26" fmla="*/ 86 w 560"/>
                <a:gd name="T27" fmla="*/ 690 h 1506"/>
                <a:gd name="T28" fmla="*/ 78 w 560"/>
                <a:gd name="T29" fmla="*/ 648 h 1506"/>
                <a:gd name="T30" fmla="*/ 76 w 560"/>
                <a:gd name="T31" fmla="*/ 600 h 1506"/>
                <a:gd name="T32" fmla="*/ 74 w 560"/>
                <a:gd name="T33" fmla="*/ 472 h 1506"/>
                <a:gd name="T34" fmla="*/ 76 w 560"/>
                <a:gd name="T35" fmla="*/ 166 h 1506"/>
                <a:gd name="T36" fmla="*/ 0 w 560"/>
                <a:gd name="T37" fmla="*/ 122 h 1506"/>
                <a:gd name="T38" fmla="*/ 248 w 560"/>
                <a:gd name="T39" fmla="*/ 122 h 1506"/>
                <a:gd name="T40" fmla="*/ 172 w 560"/>
                <a:gd name="T41" fmla="*/ 166 h 1506"/>
                <a:gd name="T42" fmla="*/ 170 w 560"/>
                <a:gd name="T43" fmla="*/ 362 h 1506"/>
                <a:gd name="T44" fmla="*/ 170 w 560"/>
                <a:gd name="T45" fmla="*/ 564 h 1506"/>
                <a:gd name="T46" fmla="*/ 172 w 560"/>
                <a:gd name="T47" fmla="*/ 598 h 1506"/>
                <a:gd name="T48" fmla="*/ 176 w 560"/>
                <a:gd name="T49" fmla="*/ 638 h 1506"/>
                <a:gd name="T50" fmla="*/ 188 w 560"/>
                <a:gd name="T51" fmla="*/ 674 h 1506"/>
                <a:gd name="T52" fmla="*/ 206 w 560"/>
                <a:gd name="T53" fmla="*/ 702 h 1506"/>
                <a:gd name="T54" fmla="*/ 232 w 560"/>
                <a:gd name="T55" fmla="*/ 736 h 1506"/>
                <a:gd name="T56" fmla="*/ 270 w 560"/>
                <a:gd name="T57" fmla="*/ 774 h 1506"/>
                <a:gd name="T58" fmla="*/ 324 w 560"/>
                <a:gd name="T59" fmla="*/ 820 h 1506"/>
                <a:gd name="T60" fmla="*/ 358 w 560"/>
                <a:gd name="T61" fmla="*/ 846 h 1506"/>
                <a:gd name="T62" fmla="*/ 422 w 560"/>
                <a:gd name="T63" fmla="*/ 896 h 1506"/>
                <a:gd name="T64" fmla="*/ 470 w 560"/>
                <a:gd name="T65" fmla="*/ 942 h 1506"/>
                <a:gd name="T66" fmla="*/ 506 w 560"/>
                <a:gd name="T67" fmla="*/ 984 h 1506"/>
                <a:gd name="T68" fmla="*/ 530 w 560"/>
                <a:gd name="T69" fmla="*/ 1024 h 1506"/>
                <a:gd name="T70" fmla="*/ 546 w 560"/>
                <a:gd name="T71" fmla="*/ 1058 h 1506"/>
                <a:gd name="T72" fmla="*/ 556 w 560"/>
                <a:gd name="T73" fmla="*/ 1090 h 1506"/>
                <a:gd name="T74" fmla="*/ 560 w 560"/>
                <a:gd name="T75" fmla="*/ 1146 h 1506"/>
                <a:gd name="T76" fmla="*/ 560 w 560"/>
                <a:gd name="T77" fmla="*/ 1506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0" h="1506">
                  <a:moveTo>
                    <a:pt x="464" y="1506"/>
                  </a:moveTo>
                  <a:lnTo>
                    <a:pt x="464" y="1506"/>
                  </a:lnTo>
                  <a:lnTo>
                    <a:pt x="468" y="1334"/>
                  </a:lnTo>
                  <a:lnTo>
                    <a:pt x="468" y="1210"/>
                  </a:lnTo>
                  <a:lnTo>
                    <a:pt x="466" y="1164"/>
                  </a:lnTo>
                  <a:lnTo>
                    <a:pt x="464" y="1138"/>
                  </a:lnTo>
                  <a:lnTo>
                    <a:pt x="464" y="1138"/>
                  </a:lnTo>
                  <a:lnTo>
                    <a:pt x="460" y="1108"/>
                  </a:lnTo>
                  <a:lnTo>
                    <a:pt x="454" y="1088"/>
                  </a:lnTo>
                  <a:lnTo>
                    <a:pt x="442" y="1062"/>
                  </a:lnTo>
                  <a:lnTo>
                    <a:pt x="434" y="1048"/>
                  </a:lnTo>
                  <a:lnTo>
                    <a:pt x="424" y="1032"/>
                  </a:lnTo>
                  <a:lnTo>
                    <a:pt x="410" y="1016"/>
                  </a:lnTo>
                  <a:lnTo>
                    <a:pt x="394" y="998"/>
                  </a:lnTo>
                  <a:lnTo>
                    <a:pt x="376" y="978"/>
                  </a:lnTo>
                  <a:lnTo>
                    <a:pt x="354" y="958"/>
                  </a:lnTo>
                  <a:lnTo>
                    <a:pt x="328" y="936"/>
                  </a:lnTo>
                  <a:lnTo>
                    <a:pt x="296" y="912"/>
                  </a:lnTo>
                  <a:lnTo>
                    <a:pt x="296" y="912"/>
                  </a:lnTo>
                  <a:lnTo>
                    <a:pt x="238" y="866"/>
                  </a:lnTo>
                  <a:lnTo>
                    <a:pt x="190" y="828"/>
                  </a:lnTo>
                  <a:lnTo>
                    <a:pt x="152" y="794"/>
                  </a:lnTo>
                  <a:lnTo>
                    <a:pt x="136" y="776"/>
                  </a:lnTo>
                  <a:lnTo>
                    <a:pt x="122" y="760"/>
                  </a:lnTo>
                  <a:lnTo>
                    <a:pt x="110" y="744"/>
                  </a:lnTo>
                  <a:lnTo>
                    <a:pt x="100" y="726"/>
                  </a:lnTo>
                  <a:lnTo>
                    <a:pt x="92" y="708"/>
                  </a:lnTo>
                  <a:lnTo>
                    <a:pt x="86" y="690"/>
                  </a:lnTo>
                  <a:lnTo>
                    <a:pt x="82" y="670"/>
                  </a:lnTo>
                  <a:lnTo>
                    <a:pt x="78" y="648"/>
                  </a:lnTo>
                  <a:lnTo>
                    <a:pt x="76" y="626"/>
                  </a:lnTo>
                  <a:lnTo>
                    <a:pt x="76" y="600"/>
                  </a:lnTo>
                  <a:lnTo>
                    <a:pt x="76" y="600"/>
                  </a:lnTo>
                  <a:lnTo>
                    <a:pt x="74" y="472"/>
                  </a:lnTo>
                  <a:lnTo>
                    <a:pt x="74" y="330"/>
                  </a:lnTo>
                  <a:lnTo>
                    <a:pt x="76" y="166"/>
                  </a:lnTo>
                  <a:lnTo>
                    <a:pt x="0" y="238"/>
                  </a:lnTo>
                  <a:lnTo>
                    <a:pt x="0" y="122"/>
                  </a:lnTo>
                  <a:lnTo>
                    <a:pt x="128" y="0"/>
                  </a:lnTo>
                  <a:lnTo>
                    <a:pt x="248" y="122"/>
                  </a:lnTo>
                  <a:lnTo>
                    <a:pt x="248" y="240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70" y="362"/>
                  </a:lnTo>
                  <a:lnTo>
                    <a:pt x="170" y="508"/>
                  </a:lnTo>
                  <a:lnTo>
                    <a:pt x="170" y="564"/>
                  </a:lnTo>
                  <a:lnTo>
                    <a:pt x="172" y="598"/>
                  </a:lnTo>
                  <a:lnTo>
                    <a:pt x="172" y="598"/>
                  </a:lnTo>
                  <a:lnTo>
                    <a:pt x="174" y="616"/>
                  </a:lnTo>
                  <a:lnTo>
                    <a:pt x="176" y="638"/>
                  </a:lnTo>
                  <a:lnTo>
                    <a:pt x="182" y="660"/>
                  </a:lnTo>
                  <a:lnTo>
                    <a:pt x="188" y="674"/>
                  </a:lnTo>
                  <a:lnTo>
                    <a:pt x="196" y="688"/>
                  </a:lnTo>
                  <a:lnTo>
                    <a:pt x="206" y="702"/>
                  </a:lnTo>
                  <a:lnTo>
                    <a:pt x="218" y="718"/>
                  </a:lnTo>
                  <a:lnTo>
                    <a:pt x="232" y="736"/>
                  </a:lnTo>
                  <a:lnTo>
                    <a:pt x="250" y="754"/>
                  </a:lnTo>
                  <a:lnTo>
                    <a:pt x="270" y="774"/>
                  </a:lnTo>
                  <a:lnTo>
                    <a:pt x="296" y="796"/>
                  </a:lnTo>
                  <a:lnTo>
                    <a:pt x="324" y="820"/>
                  </a:lnTo>
                  <a:lnTo>
                    <a:pt x="358" y="846"/>
                  </a:lnTo>
                  <a:lnTo>
                    <a:pt x="358" y="846"/>
                  </a:lnTo>
                  <a:lnTo>
                    <a:pt x="392" y="872"/>
                  </a:lnTo>
                  <a:lnTo>
                    <a:pt x="422" y="896"/>
                  </a:lnTo>
                  <a:lnTo>
                    <a:pt x="448" y="920"/>
                  </a:lnTo>
                  <a:lnTo>
                    <a:pt x="470" y="942"/>
                  </a:lnTo>
                  <a:lnTo>
                    <a:pt x="488" y="964"/>
                  </a:lnTo>
                  <a:lnTo>
                    <a:pt x="506" y="984"/>
                  </a:lnTo>
                  <a:lnTo>
                    <a:pt x="520" y="1004"/>
                  </a:lnTo>
                  <a:lnTo>
                    <a:pt x="530" y="1024"/>
                  </a:lnTo>
                  <a:lnTo>
                    <a:pt x="540" y="1040"/>
                  </a:lnTo>
                  <a:lnTo>
                    <a:pt x="546" y="1058"/>
                  </a:lnTo>
                  <a:lnTo>
                    <a:pt x="552" y="1074"/>
                  </a:lnTo>
                  <a:lnTo>
                    <a:pt x="556" y="1090"/>
                  </a:lnTo>
                  <a:lnTo>
                    <a:pt x="560" y="1120"/>
                  </a:lnTo>
                  <a:lnTo>
                    <a:pt x="560" y="1146"/>
                  </a:lnTo>
                  <a:lnTo>
                    <a:pt x="560" y="1146"/>
                  </a:lnTo>
                  <a:lnTo>
                    <a:pt x="560" y="1506"/>
                  </a:lnTo>
                  <a:lnTo>
                    <a:pt x="464" y="15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6287842" y="2980777"/>
              <a:ext cx="1357026" cy="1357026"/>
              <a:chOff x="2895600" y="3505200"/>
              <a:chExt cx="762000" cy="762000"/>
            </a:xfrm>
          </p:grpSpPr>
          <p:sp>
            <p:nvSpPr>
              <p:cNvPr id="105" name="Oval 104"/>
              <p:cNvSpPr/>
              <p:nvPr/>
            </p:nvSpPr>
            <p:spPr bwMode="auto">
              <a:xfrm>
                <a:off x="2895600" y="3505200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Oval 105"/>
              <p:cNvSpPr/>
              <p:nvPr/>
            </p:nvSpPr>
            <p:spPr bwMode="auto">
              <a:xfrm>
                <a:off x="2971800" y="3581400"/>
                <a:ext cx="609600" cy="60960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6001088" y="1706744"/>
              <a:ext cx="19170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VERIFYING YOUR VALIDATION PROCESS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264843" y="1706744"/>
              <a:ext cx="17315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DETERMINING YOUR POSITIONING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916414" y="1706744"/>
              <a:ext cx="16010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SELLING TO VISIONARIES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488983" y="1706744"/>
              <a:ext cx="1246493" cy="441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PREPARING TO SELL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2" name="Group 21"/>
            <p:cNvGrpSpPr/>
            <p:nvPr/>
          </p:nvGrpSpPr>
          <p:grpSpPr>
            <a:xfrm>
              <a:off x="3375891" y="3305092"/>
              <a:ext cx="513833" cy="681717"/>
              <a:chOff x="1027792" y="2639784"/>
              <a:chExt cx="1099457" cy="1458685"/>
            </a:xfrm>
            <a:solidFill>
              <a:srgbClr val="018CFF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3"/>
              <p:cNvSpPr/>
              <p:nvPr/>
            </p:nvSpPr>
            <p:spPr>
              <a:xfrm>
                <a:off x="1271814" y="2639784"/>
                <a:ext cx="611415" cy="7511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Round Same Side Corner Rectangle 14"/>
              <p:cNvSpPr/>
              <p:nvPr/>
            </p:nvSpPr>
            <p:spPr>
              <a:xfrm>
                <a:off x="1027792" y="3614054"/>
                <a:ext cx="1099457" cy="48441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lowchart: Stored Data 15"/>
              <p:cNvSpPr/>
              <p:nvPr/>
            </p:nvSpPr>
            <p:spPr>
              <a:xfrm rot="15274297">
                <a:off x="1118949" y="3641270"/>
                <a:ext cx="488973" cy="163283"/>
              </a:xfrm>
              <a:prstGeom prst="flowChartOnlineStorag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lowchart: Stored Data 16"/>
              <p:cNvSpPr/>
              <p:nvPr/>
            </p:nvSpPr>
            <p:spPr>
              <a:xfrm rot="6325703" flipH="1">
                <a:off x="1514877" y="3641272"/>
                <a:ext cx="488973" cy="163283"/>
              </a:xfrm>
              <a:prstGeom prst="flowChartOnlineStorag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>
              <a:grpSpLocks noChangeAspect="1"/>
            </p:cNvGrpSpPr>
            <p:nvPr/>
          </p:nvGrpSpPr>
          <p:grpSpPr>
            <a:xfrm>
              <a:off x="4912918" y="3273363"/>
              <a:ext cx="576000" cy="576000"/>
              <a:chOff x="1989716" y="1657648"/>
              <a:chExt cx="541185" cy="541185"/>
            </a:xfrm>
          </p:grpSpPr>
          <p:sp>
            <p:nvSpPr>
              <p:cNvPr id="97" name="Teardrop 96"/>
              <p:cNvSpPr/>
              <p:nvPr/>
            </p:nvSpPr>
            <p:spPr bwMode="auto">
              <a:xfrm rot="8122332">
                <a:off x="1989716" y="1657648"/>
                <a:ext cx="541185" cy="541185"/>
              </a:xfrm>
              <a:prstGeom prst="teardrop">
                <a:avLst>
                  <a:gd name="adj" fmla="val 144639"/>
                </a:avLst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8" name="Group 97"/>
              <p:cNvGrpSpPr/>
              <p:nvPr/>
            </p:nvGrpSpPr>
            <p:grpSpPr>
              <a:xfrm>
                <a:off x="2050414" y="1720566"/>
                <a:ext cx="424259" cy="424259"/>
                <a:chOff x="2030536" y="1708407"/>
                <a:chExt cx="466236" cy="466236"/>
              </a:xfrm>
            </p:grpSpPr>
            <p:sp>
              <p:nvSpPr>
                <p:cNvPr id="99" name="Oval 98"/>
                <p:cNvSpPr/>
                <p:nvPr/>
              </p:nvSpPr>
              <p:spPr bwMode="auto">
                <a:xfrm>
                  <a:off x="2153543" y="1831414"/>
                  <a:ext cx="220222" cy="220222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10"/>
                <p:cNvSpPr>
                  <a:spLocks noEditPoints="1"/>
                </p:cNvSpPr>
                <p:nvPr/>
              </p:nvSpPr>
              <p:spPr bwMode="auto">
                <a:xfrm>
                  <a:off x="2030536" y="1708407"/>
                  <a:ext cx="466236" cy="466236"/>
                </a:xfrm>
                <a:custGeom>
                  <a:avLst/>
                  <a:gdLst>
                    <a:gd name="T0" fmla="*/ 904 w 1808"/>
                    <a:gd name="T1" fmla="*/ 1808 h 1808"/>
                    <a:gd name="T2" fmla="*/ 723 w 1808"/>
                    <a:gd name="T3" fmla="*/ 1627 h 1808"/>
                    <a:gd name="T4" fmla="*/ 723 w 1808"/>
                    <a:gd name="T5" fmla="*/ 1604 h 1808"/>
                    <a:gd name="T6" fmla="*/ 204 w 1808"/>
                    <a:gd name="T7" fmla="*/ 1085 h 1808"/>
                    <a:gd name="T8" fmla="*/ 181 w 1808"/>
                    <a:gd name="T9" fmla="*/ 1085 h 1808"/>
                    <a:gd name="T10" fmla="*/ 0 w 1808"/>
                    <a:gd name="T11" fmla="*/ 904 h 1808"/>
                    <a:gd name="T12" fmla="*/ 181 w 1808"/>
                    <a:gd name="T13" fmla="*/ 723 h 1808"/>
                    <a:gd name="T14" fmla="*/ 204 w 1808"/>
                    <a:gd name="T15" fmla="*/ 723 h 1808"/>
                    <a:gd name="T16" fmla="*/ 723 w 1808"/>
                    <a:gd name="T17" fmla="*/ 204 h 1808"/>
                    <a:gd name="T18" fmla="*/ 723 w 1808"/>
                    <a:gd name="T19" fmla="*/ 181 h 1808"/>
                    <a:gd name="T20" fmla="*/ 904 w 1808"/>
                    <a:gd name="T21" fmla="*/ 0 h 1808"/>
                    <a:gd name="T22" fmla="*/ 1085 w 1808"/>
                    <a:gd name="T23" fmla="*/ 181 h 1808"/>
                    <a:gd name="T24" fmla="*/ 1085 w 1808"/>
                    <a:gd name="T25" fmla="*/ 204 h 1808"/>
                    <a:gd name="T26" fmla="*/ 1604 w 1808"/>
                    <a:gd name="T27" fmla="*/ 723 h 1808"/>
                    <a:gd name="T28" fmla="*/ 1627 w 1808"/>
                    <a:gd name="T29" fmla="*/ 723 h 1808"/>
                    <a:gd name="T30" fmla="*/ 1808 w 1808"/>
                    <a:gd name="T31" fmla="*/ 904 h 1808"/>
                    <a:gd name="T32" fmla="*/ 1627 w 1808"/>
                    <a:gd name="T33" fmla="*/ 1085 h 1808"/>
                    <a:gd name="T34" fmla="*/ 1604 w 1808"/>
                    <a:gd name="T35" fmla="*/ 1085 h 1808"/>
                    <a:gd name="T36" fmla="*/ 1085 w 1808"/>
                    <a:gd name="T37" fmla="*/ 1604 h 1808"/>
                    <a:gd name="T38" fmla="*/ 1085 w 1808"/>
                    <a:gd name="T39" fmla="*/ 1627 h 1808"/>
                    <a:gd name="T40" fmla="*/ 904 w 1808"/>
                    <a:gd name="T41" fmla="*/ 1808 h 1808"/>
                    <a:gd name="T42" fmla="*/ 181 w 1808"/>
                    <a:gd name="T43" fmla="*/ 844 h 1808"/>
                    <a:gd name="T44" fmla="*/ 121 w 1808"/>
                    <a:gd name="T45" fmla="*/ 904 h 1808"/>
                    <a:gd name="T46" fmla="*/ 181 w 1808"/>
                    <a:gd name="T47" fmla="*/ 964 h 1808"/>
                    <a:gd name="T48" fmla="*/ 252 w 1808"/>
                    <a:gd name="T49" fmla="*/ 964 h 1808"/>
                    <a:gd name="T50" fmla="*/ 312 w 1808"/>
                    <a:gd name="T51" fmla="*/ 1014 h 1808"/>
                    <a:gd name="T52" fmla="*/ 794 w 1808"/>
                    <a:gd name="T53" fmla="*/ 1496 h 1808"/>
                    <a:gd name="T54" fmla="*/ 844 w 1808"/>
                    <a:gd name="T55" fmla="*/ 1555 h 1808"/>
                    <a:gd name="T56" fmla="*/ 844 w 1808"/>
                    <a:gd name="T57" fmla="*/ 1627 h 1808"/>
                    <a:gd name="T58" fmla="*/ 904 w 1808"/>
                    <a:gd name="T59" fmla="*/ 1687 h 1808"/>
                    <a:gd name="T60" fmla="*/ 964 w 1808"/>
                    <a:gd name="T61" fmla="*/ 1627 h 1808"/>
                    <a:gd name="T62" fmla="*/ 964 w 1808"/>
                    <a:gd name="T63" fmla="*/ 1555 h 1808"/>
                    <a:gd name="T64" fmla="*/ 1014 w 1808"/>
                    <a:gd name="T65" fmla="*/ 1496 h 1808"/>
                    <a:gd name="T66" fmla="*/ 1496 w 1808"/>
                    <a:gd name="T67" fmla="*/ 1014 h 1808"/>
                    <a:gd name="T68" fmla="*/ 1555 w 1808"/>
                    <a:gd name="T69" fmla="*/ 964 h 1808"/>
                    <a:gd name="T70" fmla="*/ 1627 w 1808"/>
                    <a:gd name="T71" fmla="*/ 964 h 1808"/>
                    <a:gd name="T72" fmla="*/ 1687 w 1808"/>
                    <a:gd name="T73" fmla="*/ 904 h 1808"/>
                    <a:gd name="T74" fmla="*/ 1627 w 1808"/>
                    <a:gd name="T75" fmla="*/ 844 h 1808"/>
                    <a:gd name="T76" fmla="*/ 1555 w 1808"/>
                    <a:gd name="T77" fmla="*/ 844 h 1808"/>
                    <a:gd name="T78" fmla="*/ 1496 w 1808"/>
                    <a:gd name="T79" fmla="*/ 794 h 1808"/>
                    <a:gd name="T80" fmla="*/ 1014 w 1808"/>
                    <a:gd name="T81" fmla="*/ 312 h 1808"/>
                    <a:gd name="T82" fmla="*/ 964 w 1808"/>
                    <a:gd name="T83" fmla="*/ 253 h 1808"/>
                    <a:gd name="T84" fmla="*/ 964 w 1808"/>
                    <a:gd name="T85" fmla="*/ 181 h 1808"/>
                    <a:gd name="T86" fmla="*/ 904 w 1808"/>
                    <a:gd name="T87" fmla="*/ 121 h 1808"/>
                    <a:gd name="T88" fmla="*/ 844 w 1808"/>
                    <a:gd name="T89" fmla="*/ 181 h 1808"/>
                    <a:gd name="T90" fmla="*/ 844 w 1808"/>
                    <a:gd name="T91" fmla="*/ 253 h 1808"/>
                    <a:gd name="T92" fmla="*/ 794 w 1808"/>
                    <a:gd name="T93" fmla="*/ 312 h 1808"/>
                    <a:gd name="T94" fmla="*/ 312 w 1808"/>
                    <a:gd name="T95" fmla="*/ 794 h 1808"/>
                    <a:gd name="T96" fmla="*/ 252 w 1808"/>
                    <a:gd name="T97" fmla="*/ 844 h 1808"/>
                    <a:gd name="T98" fmla="*/ 181 w 1808"/>
                    <a:gd name="T99" fmla="*/ 844 h 1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808" h="1808">
                      <a:moveTo>
                        <a:pt x="904" y="1808"/>
                      </a:moveTo>
                      <a:cubicBezTo>
                        <a:pt x="804" y="1808"/>
                        <a:pt x="723" y="1727"/>
                        <a:pt x="723" y="1627"/>
                      </a:cubicBezTo>
                      <a:cubicBezTo>
                        <a:pt x="723" y="1604"/>
                        <a:pt x="723" y="1604"/>
                        <a:pt x="723" y="1604"/>
                      </a:cubicBezTo>
                      <a:cubicBezTo>
                        <a:pt x="470" y="1538"/>
                        <a:pt x="270" y="1338"/>
                        <a:pt x="204" y="1085"/>
                      </a:cubicBezTo>
                      <a:cubicBezTo>
                        <a:pt x="181" y="1085"/>
                        <a:pt x="181" y="1085"/>
                        <a:pt x="181" y="1085"/>
                      </a:cubicBezTo>
                      <a:cubicBezTo>
                        <a:pt x="81" y="1085"/>
                        <a:pt x="0" y="1004"/>
                        <a:pt x="0" y="904"/>
                      </a:cubicBezTo>
                      <a:cubicBezTo>
                        <a:pt x="0" y="804"/>
                        <a:pt x="81" y="723"/>
                        <a:pt x="181" y="723"/>
                      </a:cubicBezTo>
                      <a:cubicBezTo>
                        <a:pt x="204" y="723"/>
                        <a:pt x="204" y="723"/>
                        <a:pt x="204" y="723"/>
                      </a:cubicBezTo>
                      <a:cubicBezTo>
                        <a:pt x="270" y="470"/>
                        <a:pt x="470" y="270"/>
                        <a:pt x="723" y="204"/>
                      </a:cubicBezTo>
                      <a:cubicBezTo>
                        <a:pt x="723" y="181"/>
                        <a:pt x="723" y="181"/>
                        <a:pt x="723" y="181"/>
                      </a:cubicBezTo>
                      <a:cubicBezTo>
                        <a:pt x="723" y="81"/>
                        <a:pt x="804" y="0"/>
                        <a:pt x="904" y="0"/>
                      </a:cubicBezTo>
                      <a:cubicBezTo>
                        <a:pt x="1004" y="0"/>
                        <a:pt x="1085" y="81"/>
                        <a:pt x="1085" y="181"/>
                      </a:cubicBezTo>
                      <a:cubicBezTo>
                        <a:pt x="1085" y="204"/>
                        <a:pt x="1085" y="204"/>
                        <a:pt x="1085" y="204"/>
                      </a:cubicBezTo>
                      <a:cubicBezTo>
                        <a:pt x="1338" y="270"/>
                        <a:pt x="1538" y="470"/>
                        <a:pt x="1604" y="723"/>
                      </a:cubicBezTo>
                      <a:cubicBezTo>
                        <a:pt x="1627" y="723"/>
                        <a:pt x="1627" y="723"/>
                        <a:pt x="1627" y="723"/>
                      </a:cubicBezTo>
                      <a:cubicBezTo>
                        <a:pt x="1727" y="723"/>
                        <a:pt x="1808" y="804"/>
                        <a:pt x="1808" y="904"/>
                      </a:cubicBezTo>
                      <a:cubicBezTo>
                        <a:pt x="1808" y="1004"/>
                        <a:pt x="1727" y="1085"/>
                        <a:pt x="1627" y="1085"/>
                      </a:cubicBezTo>
                      <a:cubicBezTo>
                        <a:pt x="1604" y="1085"/>
                        <a:pt x="1604" y="1085"/>
                        <a:pt x="1604" y="1085"/>
                      </a:cubicBezTo>
                      <a:cubicBezTo>
                        <a:pt x="1538" y="1338"/>
                        <a:pt x="1338" y="1538"/>
                        <a:pt x="1085" y="1604"/>
                      </a:cubicBezTo>
                      <a:cubicBezTo>
                        <a:pt x="1085" y="1627"/>
                        <a:pt x="1085" y="1627"/>
                        <a:pt x="1085" y="1627"/>
                      </a:cubicBezTo>
                      <a:cubicBezTo>
                        <a:pt x="1085" y="1727"/>
                        <a:pt x="1004" y="1808"/>
                        <a:pt x="904" y="1808"/>
                      </a:cubicBezTo>
                      <a:close/>
                      <a:moveTo>
                        <a:pt x="181" y="844"/>
                      </a:moveTo>
                      <a:cubicBezTo>
                        <a:pt x="148" y="844"/>
                        <a:pt x="121" y="871"/>
                        <a:pt x="121" y="904"/>
                      </a:cubicBezTo>
                      <a:cubicBezTo>
                        <a:pt x="121" y="937"/>
                        <a:pt x="148" y="964"/>
                        <a:pt x="181" y="964"/>
                      </a:cubicBezTo>
                      <a:cubicBezTo>
                        <a:pt x="252" y="964"/>
                        <a:pt x="252" y="964"/>
                        <a:pt x="252" y="964"/>
                      </a:cubicBezTo>
                      <a:cubicBezTo>
                        <a:pt x="282" y="964"/>
                        <a:pt x="307" y="985"/>
                        <a:pt x="312" y="1014"/>
                      </a:cubicBezTo>
                      <a:cubicBezTo>
                        <a:pt x="357" y="1257"/>
                        <a:pt x="551" y="1451"/>
                        <a:pt x="794" y="1496"/>
                      </a:cubicBezTo>
                      <a:cubicBezTo>
                        <a:pt x="823" y="1501"/>
                        <a:pt x="844" y="1526"/>
                        <a:pt x="844" y="1555"/>
                      </a:cubicBezTo>
                      <a:cubicBezTo>
                        <a:pt x="844" y="1627"/>
                        <a:pt x="844" y="1627"/>
                        <a:pt x="844" y="1627"/>
                      </a:cubicBezTo>
                      <a:cubicBezTo>
                        <a:pt x="844" y="1660"/>
                        <a:pt x="871" y="1687"/>
                        <a:pt x="904" y="1687"/>
                      </a:cubicBezTo>
                      <a:cubicBezTo>
                        <a:pt x="937" y="1687"/>
                        <a:pt x="964" y="1660"/>
                        <a:pt x="964" y="1627"/>
                      </a:cubicBezTo>
                      <a:cubicBezTo>
                        <a:pt x="964" y="1555"/>
                        <a:pt x="964" y="1555"/>
                        <a:pt x="964" y="1555"/>
                      </a:cubicBezTo>
                      <a:cubicBezTo>
                        <a:pt x="964" y="1526"/>
                        <a:pt x="985" y="1501"/>
                        <a:pt x="1014" y="1496"/>
                      </a:cubicBezTo>
                      <a:cubicBezTo>
                        <a:pt x="1257" y="1451"/>
                        <a:pt x="1451" y="1257"/>
                        <a:pt x="1496" y="1014"/>
                      </a:cubicBezTo>
                      <a:cubicBezTo>
                        <a:pt x="1501" y="985"/>
                        <a:pt x="1526" y="964"/>
                        <a:pt x="1555" y="964"/>
                      </a:cubicBezTo>
                      <a:cubicBezTo>
                        <a:pt x="1627" y="964"/>
                        <a:pt x="1627" y="964"/>
                        <a:pt x="1627" y="964"/>
                      </a:cubicBezTo>
                      <a:cubicBezTo>
                        <a:pt x="1660" y="964"/>
                        <a:pt x="1687" y="937"/>
                        <a:pt x="1687" y="904"/>
                      </a:cubicBezTo>
                      <a:cubicBezTo>
                        <a:pt x="1687" y="871"/>
                        <a:pt x="1660" y="844"/>
                        <a:pt x="1627" y="844"/>
                      </a:cubicBezTo>
                      <a:cubicBezTo>
                        <a:pt x="1555" y="844"/>
                        <a:pt x="1555" y="844"/>
                        <a:pt x="1555" y="844"/>
                      </a:cubicBezTo>
                      <a:cubicBezTo>
                        <a:pt x="1526" y="844"/>
                        <a:pt x="1501" y="823"/>
                        <a:pt x="1496" y="794"/>
                      </a:cubicBezTo>
                      <a:cubicBezTo>
                        <a:pt x="1451" y="551"/>
                        <a:pt x="1257" y="357"/>
                        <a:pt x="1014" y="312"/>
                      </a:cubicBezTo>
                      <a:cubicBezTo>
                        <a:pt x="985" y="307"/>
                        <a:pt x="964" y="282"/>
                        <a:pt x="964" y="253"/>
                      </a:cubicBezTo>
                      <a:cubicBezTo>
                        <a:pt x="964" y="181"/>
                        <a:pt x="964" y="181"/>
                        <a:pt x="964" y="181"/>
                      </a:cubicBezTo>
                      <a:cubicBezTo>
                        <a:pt x="964" y="148"/>
                        <a:pt x="937" y="121"/>
                        <a:pt x="904" y="121"/>
                      </a:cubicBezTo>
                      <a:cubicBezTo>
                        <a:pt x="871" y="121"/>
                        <a:pt x="844" y="148"/>
                        <a:pt x="844" y="181"/>
                      </a:cubicBezTo>
                      <a:cubicBezTo>
                        <a:pt x="844" y="253"/>
                        <a:pt x="844" y="253"/>
                        <a:pt x="844" y="253"/>
                      </a:cubicBezTo>
                      <a:cubicBezTo>
                        <a:pt x="844" y="282"/>
                        <a:pt x="823" y="307"/>
                        <a:pt x="794" y="312"/>
                      </a:cubicBezTo>
                      <a:cubicBezTo>
                        <a:pt x="551" y="357"/>
                        <a:pt x="357" y="551"/>
                        <a:pt x="312" y="794"/>
                      </a:cubicBezTo>
                      <a:cubicBezTo>
                        <a:pt x="307" y="823"/>
                        <a:pt x="282" y="844"/>
                        <a:pt x="252" y="844"/>
                      </a:cubicBezTo>
                      <a:lnTo>
                        <a:pt x="181" y="84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4" name="Group 93"/>
            <p:cNvGrpSpPr>
              <a:grpSpLocks noChangeAspect="1"/>
            </p:cNvGrpSpPr>
            <p:nvPr/>
          </p:nvGrpSpPr>
          <p:grpSpPr>
            <a:xfrm>
              <a:off x="6675276" y="3340264"/>
              <a:ext cx="648000" cy="618389"/>
              <a:chOff x="3332163" y="5924550"/>
              <a:chExt cx="1493838" cy="1425575"/>
            </a:xfrm>
            <a:solidFill>
              <a:schemeClr val="bg1"/>
            </a:solidFill>
          </p:grpSpPr>
          <p:sp>
            <p:nvSpPr>
              <p:cNvPr id="95" name="Freeform 20"/>
              <p:cNvSpPr>
                <a:spLocks/>
              </p:cNvSpPr>
              <p:nvPr/>
            </p:nvSpPr>
            <p:spPr bwMode="auto">
              <a:xfrm>
                <a:off x="3713163" y="6165850"/>
                <a:ext cx="882650" cy="768350"/>
              </a:xfrm>
              <a:custGeom>
                <a:avLst/>
                <a:gdLst>
                  <a:gd name="T0" fmla="*/ 23 w 233"/>
                  <a:gd name="T1" fmla="*/ 122 h 203"/>
                  <a:gd name="T2" fmla="*/ 5 w 233"/>
                  <a:gd name="T3" fmla="*/ 122 h 203"/>
                  <a:gd name="T4" fmla="*/ 5 w 233"/>
                  <a:gd name="T5" fmla="*/ 140 h 203"/>
                  <a:gd name="T6" fmla="*/ 63 w 233"/>
                  <a:gd name="T7" fmla="*/ 199 h 203"/>
                  <a:gd name="T8" fmla="*/ 72 w 233"/>
                  <a:gd name="T9" fmla="*/ 203 h 203"/>
                  <a:gd name="T10" fmla="*/ 73 w 233"/>
                  <a:gd name="T11" fmla="*/ 203 h 203"/>
                  <a:gd name="T12" fmla="*/ 82 w 233"/>
                  <a:gd name="T13" fmla="*/ 198 h 203"/>
                  <a:gd name="T14" fmla="*/ 229 w 233"/>
                  <a:gd name="T15" fmla="*/ 22 h 203"/>
                  <a:gd name="T16" fmla="*/ 227 w 233"/>
                  <a:gd name="T17" fmla="*/ 4 h 203"/>
                  <a:gd name="T18" fmla="*/ 209 w 233"/>
                  <a:gd name="T19" fmla="*/ 6 h 203"/>
                  <a:gd name="T20" fmla="*/ 71 w 233"/>
                  <a:gd name="T21" fmla="*/ 171 h 203"/>
                  <a:gd name="T22" fmla="*/ 23 w 233"/>
                  <a:gd name="T23" fmla="*/ 12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3" h="203">
                    <a:moveTo>
                      <a:pt x="23" y="122"/>
                    </a:moveTo>
                    <a:cubicBezTo>
                      <a:pt x="18" y="117"/>
                      <a:pt x="10" y="117"/>
                      <a:pt x="5" y="122"/>
                    </a:cubicBezTo>
                    <a:cubicBezTo>
                      <a:pt x="0" y="127"/>
                      <a:pt x="0" y="135"/>
                      <a:pt x="5" y="140"/>
                    </a:cubicBezTo>
                    <a:cubicBezTo>
                      <a:pt x="63" y="199"/>
                      <a:pt x="63" y="199"/>
                      <a:pt x="63" y="199"/>
                    </a:cubicBezTo>
                    <a:cubicBezTo>
                      <a:pt x="66" y="202"/>
                      <a:pt x="69" y="203"/>
                      <a:pt x="72" y="203"/>
                    </a:cubicBezTo>
                    <a:cubicBezTo>
                      <a:pt x="73" y="203"/>
                      <a:pt x="73" y="203"/>
                      <a:pt x="73" y="203"/>
                    </a:cubicBezTo>
                    <a:cubicBezTo>
                      <a:pt x="76" y="202"/>
                      <a:pt x="80" y="201"/>
                      <a:pt x="82" y="198"/>
                    </a:cubicBezTo>
                    <a:cubicBezTo>
                      <a:pt x="229" y="22"/>
                      <a:pt x="229" y="22"/>
                      <a:pt x="229" y="22"/>
                    </a:cubicBezTo>
                    <a:cubicBezTo>
                      <a:pt x="233" y="17"/>
                      <a:pt x="233" y="9"/>
                      <a:pt x="227" y="4"/>
                    </a:cubicBezTo>
                    <a:cubicBezTo>
                      <a:pt x="222" y="0"/>
                      <a:pt x="214" y="1"/>
                      <a:pt x="209" y="6"/>
                    </a:cubicBezTo>
                    <a:cubicBezTo>
                      <a:pt x="71" y="171"/>
                      <a:pt x="71" y="171"/>
                      <a:pt x="71" y="171"/>
                    </a:cubicBezTo>
                    <a:lnTo>
                      <a:pt x="23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 21"/>
              <p:cNvSpPr>
                <a:spLocks/>
              </p:cNvSpPr>
              <p:nvPr/>
            </p:nvSpPr>
            <p:spPr bwMode="auto">
              <a:xfrm>
                <a:off x="3332163" y="5924550"/>
                <a:ext cx="1493838" cy="1425575"/>
              </a:xfrm>
              <a:custGeom>
                <a:avLst/>
                <a:gdLst>
                  <a:gd name="T0" fmla="*/ 293 w 395"/>
                  <a:gd name="T1" fmla="*/ 44 h 377"/>
                  <a:gd name="T2" fmla="*/ 71 w 395"/>
                  <a:gd name="T3" fmla="*/ 70 h 377"/>
                  <a:gd name="T4" fmla="*/ 71 w 395"/>
                  <a:gd name="T5" fmla="*/ 324 h 377"/>
                  <a:gd name="T6" fmla="*/ 198 w 395"/>
                  <a:gd name="T7" fmla="*/ 377 h 377"/>
                  <a:gd name="T8" fmla="*/ 325 w 395"/>
                  <a:gd name="T9" fmla="*/ 324 h 377"/>
                  <a:gd name="T10" fmla="*/ 350 w 395"/>
                  <a:gd name="T11" fmla="*/ 101 h 377"/>
                  <a:gd name="T12" fmla="*/ 333 w 395"/>
                  <a:gd name="T13" fmla="*/ 97 h 377"/>
                  <a:gd name="T14" fmla="*/ 329 w 395"/>
                  <a:gd name="T15" fmla="*/ 115 h 377"/>
                  <a:gd name="T16" fmla="*/ 307 w 395"/>
                  <a:gd name="T17" fmla="*/ 306 h 377"/>
                  <a:gd name="T18" fmla="*/ 88 w 395"/>
                  <a:gd name="T19" fmla="*/ 306 h 377"/>
                  <a:gd name="T20" fmla="*/ 88 w 395"/>
                  <a:gd name="T21" fmla="*/ 88 h 377"/>
                  <a:gd name="T22" fmla="*/ 280 w 395"/>
                  <a:gd name="T23" fmla="*/ 66 h 377"/>
                  <a:gd name="T24" fmla="*/ 297 w 395"/>
                  <a:gd name="T25" fmla="*/ 62 h 377"/>
                  <a:gd name="T26" fmla="*/ 293 w 395"/>
                  <a:gd name="T27" fmla="*/ 44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5" h="377">
                    <a:moveTo>
                      <a:pt x="293" y="44"/>
                    </a:moveTo>
                    <a:cubicBezTo>
                      <a:pt x="222" y="0"/>
                      <a:pt x="130" y="10"/>
                      <a:pt x="71" y="70"/>
                    </a:cubicBezTo>
                    <a:cubicBezTo>
                      <a:pt x="0" y="140"/>
                      <a:pt x="0" y="254"/>
                      <a:pt x="71" y="324"/>
                    </a:cubicBezTo>
                    <a:cubicBezTo>
                      <a:pt x="106" y="359"/>
                      <a:pt x="152" y="377"/>
                      <a:pt x="198" y="377"/>
                    </a:cubicBezTo>
                    <a:cubicBezTo>
                      <a:pt x="244" y="377"/>
                      <a:pt x="290" y="359"/>
                      <a:pt x="325" y="324"/>
                    </a:cubicBezTo>
                    <a:cubicBezTo>
                      <a:pt x="385" y="265"/>
                      <a:pt x="395" y="173"/>
                      <a:pt x="350" y="101"/>
                    </a:cubicBezTo>
                    <a:cubicBezTo>
                      <a:pt x="346" y="96"/>
                      <a:pt x="338" y="94"/>
                      <a:pt x="333" y="97"/>
                    </a:cubicBezTo>
                    <a:cubicBezTo>
                      <a:pt x="327" y="101"/>
                      <a:pt x="325" y="109"/>
                      <a:pt x="329" y="115"/>
                    </a:cubicBezTo>
                    <a:cubicBezTo>
                      <a:pt x="367" y="176"/>
                      <a:pt x="358" y="255"/>
                      <a:pt x="307" y="306"/>
                    </a:cubicBezTo>
                    <a:cubicBezTo>
                      <a:pt x="247" y="367"/>
                      <a:pt x="148" y="367"/>
                      <a:pt x="88" y="306"/>
                    </a:cubicBezTo>
                    <a:cubicBezTo>
                      <a:pt x="28" y="246"/>
                      <a:pt x="28" y="148"/>
                      <a:pt x="88" y="88"/>
                    </a:cubicBezTo>
                    <a:cubicBezTo>
                      <a:pt x="140" y="37"/>
                      <a:pt x="218" y="28"/>
                      <a:pt x="280" y="66"/>
                    </a:cubicBezTo>
                    <a:cubicBezTo>
                      <a:pt x="285" y="70"/>
                      <a:pt x="293" y="68"/>
                      <a:pt x="297" y="62"/>
                    </a:cubicBezTo>
                    <a:cubicBezTo>
                      <a:pt x="301" y="56"/>
                      <a:pt x="299" y="48"/>
                      <a:pt x="29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032967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12894</TotalTime>
  <Words>46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CUSTOMER VALIDATION</vt:lpstr>
      <vt:lpstr>CUSTOMER VALIDATION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199</cp:revision>
  <dcterms:created xsi:type="dcterms:W3CDTF">2013-10-09T19:52:03Z</dcterms:created>
  <dcterms:modified xsi:type="dcterms:W3CDTF">2018-09-12T17:49:54Z</dcterms:modified>
</cp:coreProperties>
</file>