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82" r:id="rId3"/>
    <p:sldId id="28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005490"/>
    <a:srgbClr val="40B0FF"/>
    <a:srgbClr val="2A93FB"/>
    <a:srgbClr val="0070C0"/>
    <a:srgbClr val="80CAFF"/>
    <a:srgbClr val="003860"/>
    <a:srgbClr val="919191"/>
    <a:srgbClr val="266693"/>
    <a:srgbClr val="0237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43" autoAdjust="0"/>
    <p:restoredTop sz="94342" autoAdjust="0"/>
  </p:normalViewPr>
  <p:slideViewPr>
    <p:cSldViewPr snapToGrid="0" snapToObjects="1">
      <p:cViewPr varScale="1">
        <p:scale>
          <a:sx n="72" d="100"/>
          <a:sy n="72" d="100"/>
        </p:scale>
        <p:origin x="920" y="208"/>
      </p:cViewPr>
      <p:guideLst>
        <p:guide orient="horz" pos="601"/>
        <p:guide pos="2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27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186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99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8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BC50A-2A51-4FE1-9268-16E628C07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EXIT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AE9AF-EC58-4209-A0A7-E1C32C605E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C1A26C4-D49D-4EB3-BE64-052719447E5A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931088"/>
            <a:ext cx="7853467" cy="5172800"/>
            <a:chOff x="1332000" y="1294932"/>
            <a:chExt cx="6480000" cy="426813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CB0459-6025-44BD-9ECE-2930C2F476C6}"/>
                </a:ext>
              </a:extLst>
            </p:cNvPr>
            <p:cNvSpPr/>
            <p:nvPr/>
          </p:nvSpPr>
          <p:spPr>
            <a:xfrm>
              <a:off x="3527221" y="1294932"/>
              <a:ext cx="2089557" cy="4088917"/>
            </a:xfrm>
            <a:prstGeom prst="rect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68875CEB-4D0A-4202-A512-D9A5304F97FA}"/>
                </a:ext>
              </a:extLst>
            </p:cNvPr>
            <p:cNvSpPr/>
            <p:nvPr/>
          </p:nvSpPr>
          <p:spPr>
            <a:xfrm>
              <a:off x="1332000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0D67657-E408-4EDE-B218-84727CF82726}"/>
                </a:ext>
              </a:extLst>
            </p:cNvPr>
            <p:cNvSpPr/>
            <p:nvPr/>
          </p:nvSpPr>
          <p:spPr>
            <a:xfrm flipH="1">
              <a:off x="5691942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" name="Rounded Rectangle 12">
              <a:extLst>
                <a:ext uri="{FF2B5EF4-FFF2-40B4-BE49-F238E27FC236}">
                  <a16:creationId xmlns:a16="http://schemas.microsoft.com/office/drawing/2014/main" id="{383FB6D0-BE69-4C5B-A08F-3F74F87B275B}"/>
                </a:ext>
              </a:extLst>
            </p:cNvPr>
            <p:cNvSpPr/>
            <p:nvPr/>
          </p:nvSpPr>
          <p:spPr>
            <a:xfrm>
              <a:off x="2566811" y="4662275"/>
              <a:ext cx="3900942" cy="721574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14561215-B6A7-49FE-9C67-7EEA119FBBC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5637044" y="4483057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7" name="Freeform 31">
                <a:extLst>
                  <a:ext uri="{FF2B5EF4-FFF2-40B4-BE49-F238E27FC236}">
                    <a16:creationId xmlns:a16="http://schemas.microsoft.com/office/drawing/2014/main" id="{94EB8B15-27D8-444D-8959-A4B6D4FE2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32">
                <a:extLst>
                  <a:ext uri="{FF2B5EF4-FFF2-40B4-BE49-F238E27FC236}">
                    <a16:creationId xmlns:a16="http://schemas.microsoft.com/office/drawing/2014/main" id="{0B501DC1-C166-497D-9534-5DDE178E9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oup 29">
              <a:extLst>
                <a:ext uri="{FF2B5EF4-FFF2-40B4-BE49-F238E27FC236}">
                  <a16:creationId xmlns:a16="http://schemas.microsoft.com/office/drawing/2014/main" id="{86EC3DE6-3C47-4F93-A6DB-12F0CB7D32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 flipV="1">
              <a:off x="2695371" y="4863124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5" name="Freeform 31">
                <a:extLst>
                  <a:ext uri="{FF2B5EF4-FFF2-40B4-BE49-F238E27FC236}">
                    <a16:creationId xmlns:a16="http://schemas.microsoft.com/office/drawing/2014/main" id="{65ED08C6-AE56-4B79-A5A1-27B21DC6C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2E09CCAD-4207-47C4-B0DB-6BCCA1B47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34A90">
                  <a:lumMod val="60000"/>
                  <a:lumOff val="4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E7E687F-14F1-425C-AA7D-50234BD52E9D}"/>
                </a:ext>
              </a:extLst>
            </p:cNvPr>
            <p:cNvSpPr txBox="1"/>
            <p:nvPr/>
          </p:nvSpPr>
          <p:spPr>
            <a:xfrm>
              <a:off x="1456871" y="1947169"/>
              <a:ext cx="1588308" cy="1599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Freedom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Flexibility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Control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Wealth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Liquidity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Timeline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Legacy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Dynasty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5AA553-D634-455E-A0D2-1AE82E2B7876}"/>
                </a:ext>
              </a:extLst>
            </p:cNvPr>
            <p:cNvSpPr txBox="1"/>
            <p:nvPr/>
          </p:nvSpPr>
          <p:spPr>
            <a:xfrm>
              <a:off x="3488245" y="1846965"/>
              <a:ext cx="2089558" cy="2171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Exit Objectives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Value Drivers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Transfer Control/ Ownership / Management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Contingency Planning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Wealth Management/ Preservation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Successful exit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Exit Options</a:t>
              </a:r>
            </a:p>
            <a:p>
              <a:pPr marL="342900" indent="-342900" defTabSz="685800">
                <a:buFont typeface="Arial" panose="020B0604020202020204" pitchFamily="34" charset="0"/>
                <a:buChar char="•"/>
              </a:pPr>
              <a:endParaRPr lang="en-US" sz="1500" dirty="0">
                <a:solidFill>
                  <a:prstClr val="white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28321D-9BF6-41BC-B91A-04464FCBA13D}"/>
                </a:ext>
              </a:extLst>
            </p:cNvPr>
            <p:cNvSpPr txBox="1"/>
            <p:nvPr/>
          </p:nvSpPr>
          <p:spPr>
            <a:xfrm>
              <a:off x="5693126" y="1955619"/>
              <a:ext cx="2048900" cy="1409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Exploration/Evaluation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Growth Process implementation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Exit integration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Track &amp; Measure for Excellence &amp; Value</a:t>
              </a:r>
            </a:p>
            <a:p>
              <a:pPr marL="285750" indent="-285750" defTabSz="68580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prstClr val="white"/>
                  </a:solidFill>
                </a:rPr>
                <a:t>Implement the Transition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F55A0F-F6BA-40FF-829F-85DDBC783D22}"/>
                </a:ext>
              </a:extLst>
            </p:cNvPr>
            <p:cNvSpPr txBox="1"/>
            <p:nvPr/>
          </p:nvSpPr>
          <p:spPr>
            <a:xfrm>
              <a:off x="3225639" y="4794399"/>
              <a:ext cx="2474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2000" b="1" kern="0" dirty="0">
                  <a:solidFill>
                    <a:schemeClr val="bg1"/>
                  </a:solidFill>
                  <a:cs typeface="Calibri" pitchFamily="34" charset="0"/>
                </a:rPr>
                <a:t>Exit Planning Stages</a:t>
              </a:r>
              <a:endParaRPr lang="en-US" sz="2000" b="1" kern="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97B022-5906-4947-8EA9-64E76A365391}"/>
                </a:ext>
              </a:extLst>
            </p:cNvPr>
            <p:cNvSpPr txBox="1"/>
            <p:nvPr/>
          </p:nvSpPr>
          <p:spPr>
            <a:xfrm>
              <a:off x="1724266" y="1404473"/>
              <a:ext cx="1328887" cy="330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Exit Criteria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8E2A902-8001-450E-A125-397AF52D0C34}"/>
                </a:ext>
              </a:extLst>
            </p:cNvPr>
            <p:cNvSpPr txBox="1"/>
            <p:nvPr/>
          </p:nvSpPr>
          <p:spPr>
            <a:xfrm>
              <a:off x="3903000" y="1381054"/>
              <a:ext cx="1461776" cy="330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Exit Planning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8B0B336-EC37-4ABE-BF26-F856DDE7233E}"/>
                </a:ext>
              </a:extLst>
            </p:cNvPr>
            <p:cNvSpPr txBox="1"/>
            <p:nvPr/>
          </p:nvSpPr>
          <p:spPr>
            <a:xfrm>
              <a:off x="6025502" y="1399181"/>
              <a:ext cx="1461776" cy="584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Exit Strategy Stages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6102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BC50A-2A51-4FE1-9268-16E628C07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EXIT STRATEGY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AE9AF-EC58-4209-A0A7-E1C32C605E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C1A26C4-D49D-4EB3-BE64-052719447E5A}"/>
              </a:ext>
            </a:extLst>
          </p:cNvPr>
          <p:cNvGrpSpPr>
            <a:grpSpLocks noChangeAspect="1"/>
          </p:cNvGrpSpPr>
          <p:nvPr/>
        </p:nvGrpSpPr>
        <p:grpSpPr>
          <a:xfrm>
            <a:off x="2172000" y="1063688"/>
            <a:ext cx="7782072" cy="5125774"/>
            <a:chOff x="1332000" y="1294932"/>
            <a:chExt cx="6480000" cy="426813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9CB0459-6025-44BD-9ECE-2930C2F476C6}"/>
                </a:ext>
              </a:extLst>
            </p:cNvPr>
            <p:cNvSpPr/>
            <p:nvPr/>
          </p:nvSpPr>
          <p:spPr>
            <a:xfrm>
              <a:off x="3527221" y="1294932"/>
              <a:ext cx="2089557" cy="4088917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68875CEB-4D0A-4202-A512-D9A5304F97FA}"/>
                </a:ext>
              </a:extLst>
            </p:cNvPr>
            <p:cNvSpPr/>
            <p:nvPr/>
          </p:nvSpPr>
          <p:spPr>
            <a:xfrm>
              <a:off x="1332000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0D67657-E408-4EDE-B218-84727CF82726}"/>
                </a:ext>
              </a:extLst>
            </p:cNvPr>
            <p:cNvSpPr/>
            <p:nvPr/>
          </p:nvSpPr>
          <p:spPr>
            <a:xfrm flipH="1">
              <a:off x="5691942" y="1294932"/>
              <a:ext cx="2120058" cy="4088917"/>
            </a:xfrm>
            <a:custGeom>
              <a:avLst/>
              <a:gdLst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0 w 1869141"/>
                <a:gd name="connsiteY3" fmla="*/ 3657600 h 3657600"/>
                <a:gd name="connsiteX4" fmla="*/ 0 w 1869141"/>
                <a:gd name="connsiteY4" fmla="*/ 0 h 3657600"/>
                <a:gd name="connsiteX0" fmla="*/ 0 w 1869141"/>
                <a:gd name="connsiteY0" fmla="*/ 0 h 3657600"/>
                <a:gd name="connsiteX1" fmla="*/ 1869141 w 1869141"/>
                <a:gd name="connsiteY1" fmla="*/ 0 h 3657600"/>
                <a:gd name="connsiteX2" fmla="*/ 1869141 w 1869141"/>
                <a:gd name="connsiteY2" fmla="*/ 3657600 h 3657600"/>
                <a:gd name="connsiteX3" fmla="*/ 13447 w 1869141"/>
                <a:gd name="connsiteY3" fmla="*/ 2501153 h 3657600"/>
                <a:gd name="connsiteX4" fmla="*/ 0 w 1869141"/>
                <a:gd name="connsiteY4" fmla="*/ 0 h 3657600"/>
                <a:gd name="connsiteX0" fmla="*/ 27283 w 1896424"/>
                <a:gd name="connsiteY0" fmla="*/ 0 h 3657600"/>
                <a:gd name="connsiteX1" fmla="*/ 1896424 w 1896424"/>
                <a:gd name="connsiteY1" fmla="*/ 0 h 3657600"/>
                <a:gd name="connsiteX2" fmla="*/ 1896424 w 1896424"/>
                <a:gd name="connsiteY2" fmla="*/ 3657600 h 3657600"/>
                <a:gd name="connsiteX3" fmla="*/ 388 w 1896424"/>
                <a:gd name="connsiteY3" fmla="*/ 2501153 h 3657600"/>
                <a:gd name="connsiteX4" fmla="*/ 27283 w 1896424"/>
                <a:gd name="connsiteY4" fmla="*/ 0 h 365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6424" h="3657600">
                  <a:moveTo>
                    <a:pt x="27283" y="0"/>
                  </a:moveTo>
                  <a:lnTo>
                    <a:pt x="1896424" y="0"/>
                  </a:lnTo>
                  <a:lnTo>
                    <a:pt x="1896424" y="3657600"/>
                  </a:lnTo>
                  <a:lnTo>
                    <a:pt x="388" y="2501153"/>
                  </a:lnTo>
                  <a:cubicBezTo>
                    <a:pt x="-4094" y="1667435"/>
                    <a:pt x="31765" y="833718"/>
                    <a:pt x="2728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" name="Rounded Rectangle 12">
              <a:extLst>
                <a:ext uri="{FF2B5EF4-FFF2-40B4-BE49-F238E27FC236}">
                  <a16:creationId xmlns:a16="http://schemas.microsoft.com/office/drawing/2014/main" id="{383FB6D0-BE69-4C5B-A08F-3F74F87B275B}"/>
                </a:ext>
              </a:extLst>
            </p:cNvPr>
            <p:cNvSpPr/>
            <p:nvPr/>
          </p:nvSpPr>
          <p:spPr>
            <a:xfrm>
              <a:off x="2566811" y="4662275"/>
              <a:ext cx="3900942" cy="721574"/>
            </a:xfrm>
            <a:prstGeom prst="roundRect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14561215-B6A7-49FE-9C67-7EEA119FBBC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5637044" y="4483057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7" name="Freeform 31">
                <a:extLst>
                  <a:ext uri="{FF2B5EF4-FFF2-40B4-BE49-F238E27FC236}">
                    <a16:creationId xmlns:a16="http://schemas.microsoft.com/office/drawing/2014/main" id="{94EB8B15-27D8-444D-8959-A4B6D4FE26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 32">
                <a:extLst>
                  <a:ext uri="{FF2B5EF4-FFF2-40B4-BE49-F238E27FC236}">
                    <a16:creationId xmlns:a16="http://schemas.microsoft.com/office/drawing/2014/main" id="{0B501DC1-C166-497D-9534-5DDE178E91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" name="Group 29">
              <a:extLst>
                <a:ext uri="{FF2B5EF4-FFF2-40B4-BE49-F238E27FC236}">
                  <a16:creationId xmlns:a16="http://schemas.microsoft.com/office/drawing/2014/main" id="{86EC3DE6-3C47-4F93-A6DB-12F0CB7D326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 flipV="1">
              <a:off x="2695371" y="4863124"/>
              <a:ext cx="715224" cy="699944"/>
              <a:chOff x="1869" y="1400"/>
              <a:chExt cx="1732" cy="1695"/>
            </a:xfrm>
            <a:solidFill>
              <a:srgbClr val="0070C0"/>
            </a:solidFill>
          </p:grpSpPr>
          <p:sp>
            <p:nvSpPr>
              <p:cNvPr id="15" name="Freeform 31">
                <a:extLst>
                  <a:ext uri="{FF2B5EF4-FFF2-40B4-BE49-F238E27FC236}">
                    <a16:creationId xmlns:a16="http://schemas.microsoft.com/office/drawing/2014/main" id="{65ED08C6-AE56-4B79-A5A1-27B21DC6C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00"/>
                <a:ext cx="881" cy="442"/>
              </a:xfrm>
              <a:custGeom>
                <a:avLst/>
                <a:gdLst>
                  <a:gd name="T0" fmla="*/ 882 w 1763"/>
                  <a:gd name="T1" fmla="*/ 0 h 883"/>
                  <a:gd name="T2" fmla="*/ 961 w 1763"/>
                  <a:gd name="T3" fmla="*/ 3 h 883"/>
                  <a:gd name="T4" fmla="*/ 1040 w 1763"/>
                  <a:gd name="T5" fmla="*/ 14 h 883"/>
                  <a:gd name="T6" fmla="*/ 1116 w 1763"/>
                  <a:gd name="T7" fmla="*/ 31 h 883"/>
                  <a:gd name="T8" fmla="*/ 1188 w 1763"/>
                  <a:gd name="T9" fmla="*/ 55 h 883"/>
                  <a:gd name="T10" fmla="*/ 1259 w 1763"/>
                  <a:gd name="T11" fmla="*/ 85 h 883"/>
                  <a:gd name="T12" fmla="*/ 1326 w 1763"/>
                  <a:gd name="T13" fmla="*/ 121 h 883"/>
                  <a:gd name="T14" fmla="*/ 1389 w 1763"/>
                  <a:gd name="T15" fmla="*/ 161 h 883"/>
                  <a:gd name="T16" fmla="*/ 1449 w 1763"/>
                  <a:gd name="T17" fmla="*/ 207 h 883"/>
                  <a:gd name="T18" fmla="*/ 1504 w 1763"/>
                  <a:gd name="T19" fmla="*/ 258 h 883"/>
                  <a:gd name="T20" fmla="*/ 1555 w 1763"/>
                  <a:gd name="T21" fmla="*/ 314 h 883"/>
                  <a:gd name="T22" fmla="*/ 1601 w 1763"/>
                  <a:gd name="T23" fmla="*/ 374 h 883"/>
                  <a:gd name="T24" fmla="*/ 1643 w 1763"/>
                  <a:gd name="T25" fmla="*/ 437 h 883"/>
                  <a:gd name="T26" fmla="*/ 1678 w 1763"/>
                  <a:gd name="T27" fmla="*/ 504 h 883"/>
                  <a:gd name="T28" fmla="*/ 1708 w 1763"/>
                  <a:gd name="T29" fmla="*/ 574 h 883"/>
                  <a:gd name="T30" fmla="*/ 1731 w 1763"/>
                  <a:gd name="T31" fmla="*/ 648 h 883"/>
                  <a:gd name="T32" fmla="*/ 1749 w 1763"/>
                  <a:gd name="T33" fmla="*/ 723 h 883"/>
                  <a:gd name="T34" fmla="*/ 1759 w 1763"/>
                  <a:gd name="T35" fmla="*/ 802 h 883"/>
                  <a:gd name="T36" fmla="*/ 1763 w 1763"/>
                  <a:gd name="T37" fmla="*/ 883 h 883"/>
                  <a:gd name="T38" fmla="*/ 0 w 1763"/>
                  <a:gd name="T39" fmla="*/ 883 h 883"/>
                  <a:gd name="T40" fmla="*/ 3 w 1763"/>
                  <a:gd name="T41" fmla="*/ 802 h 883"/>
                  <a:gd name="T42" fmla="*/ 14 w 1763"/>
                  <a:gd name="T43" fmla="*/ 723 h 883"/>
                  <a:gd name="T44" fmla="*/ 31 w 1763"/>
                  <a:gd name="T45" fmla="*/ 648 h 883"/>
                  <a:gd name="T46" fmla="*/ 55 w 1763"/>
                  <a:gd name="T47" fmla="*/ 574 h 883"/>
                  <a:gd name="T48" fmla="*/ 85 w 1763"/>
                  <a:gd name="T49" fmla="*/ 504 h 883"/>
                  <a:gd name="T50" fmla="*/ 121 w 1763"/>
                  <a:gd name="T51" fmla="*/ 437 h 883"/>
                  <a:gd name="T52" fmla="*/ 161 w 1763"/>
                  <a:gd name="T53" fmla="*/ 374 h 883"/>
                  <a:gd name="T54" fmla="*/ 207 w 1763"/>
                  <a:gd name="T55" fmla="*/ 314 h 883"/>
                  <a:gd name="T56" fmla="*/ 258 w 1763"/>
                  <a:gd name="T57" fmla="*/ 258 h 883"/>
                  <a:gd name="T58" fmla="*/ 314 w 1763"/>
                  <a:gd name="T59" fmla="*/ 207 h 883"/>
                  <a:gd name="T60" fmla="*/ 373 w 1763"/>
                  <a:gd name="T61" fmla="*/ 161 h 883"/>
                  <a:gd name="T62" fmla="*/ 437 w 1763"/>
                  <a:gd name="T63" fmla="*/ 121 h 883"/>
                  <a:gd name="T64" fmla="*/ 504 w 1763"/>
                  <a:gd name="T65" fmla="*/ 85 h 883"/>
                  <a:gd name="T66" fmla="*/ 574 w 1763"/>
                  <a:gd name="T67" fmla="*/ 55 h 883"/>
                  <a:gd name="T68" fmla="*/ 648 w 1763"/>
                  <a:gd name="T69" fmla="*/ 31 h 883"/>
                  <a:gd name="T70" fmla="*/ 723 w 1763"/>
                  <a:gd name="T71" fmla="*/ 14 h 883"/>
                  <a:gd name="T72" fmla="*/ 801 w 1763"/>
                  <a:gd name="T73" fmla="*/ 3 h 883"/>
                  <a:gd name="T74" fmla="*/ 882 w 1763"/>
                  <a:gd name="T75" fmla="*/ 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63" h="883">
                    <a:moveTo>
                      <a:pt x="882" y="0"/>
                    </a:moveTo>
                    <a:lnTo>
                      <a:pt x="961" y="3"/>
                    </a:lnTo>
                    <a:lnTo>
                      <a:pt x="1040" y="14"/>
                    </a:lnTo>
                    <a:lnTo>
                      <a:pt x="1116" y="31"/>
                    </a:lnTo>
                    <a:lnTo>
                      <a:pt x="1188" y="55"/>
                    </a:lnTo>
                    <a:lnTo>
                      <a:pt x="1259" y="85"/>
                    </a:lnTo>
                    <a:lnTo>
                      <a:pt x="1326" y="121"/>
                    </a:lnTo>
                    <a:lnTo>
                      <a:pt x="1389" y="161"/>
                    </a:lnTo>
                    <a:lnTo>
                      <a:pt x="1449" y="207"/>
                    </a:lnTo>
                    <a:lnTo>
                      <a:pt x="1504" y="258"/>
                    </a:lnTo>
                    <a:lnTo>
                      <a:pt x="1555" y="314"/>
                    </a:lnTo>
                    <a:lnTo>
                      <a:pt x="1601" y="374"/>
                    </a:lnTo>
                    <a:lnTo>
                      <a:pt x="1643" y="437"/>
                    </a:lnTo>
                    <a:lnTo>
                      <a:pt x="1678" y="504"/>
                    </a:lnTo>
                    <a:lnTo>
                      <a:pt x="1708" y="574"/>
                    </a:lnTo>
                    <a:lnTo>
                      <a:pt x="1731" y="648"/>
                    </a:lnTo>
                    <a:lnTo>
                      <a:pt x="1749" y="723"/>
                    </a:lnTo>
                    <a:lnTo>
                      <a:pt x="1759" y="802"/>
                    </a:lnTo>
                    <a:lnTo>
                      <a:pt x="1763" y="883"/>
                    </a:lnTo>
                    <a:lnTo>
                      <a:pt x="0" y="883"/>
                    </a:lnTo>
                    <a:lnTo>
                      <a:pt x="3" y="802"/>
                    </a:lnTo>
                    <a:lnTo>
                      <a:pt x="14" y="723"/>
                    </a:lnTo>
                    <a:lnTo>
                      <a:pt x="31" y="648"/>
                    </a:lnTo>
                    <a:lnTo>
                      <a:pt x="55" y="574"/>
                    </a:lnTo>
                    <a:lnTo>
                      <a:pt x="85" y="504"/>
                    </a:lnTo>
                    <a:lnTo>
                      <a:pt x="121" y="437"/>
                    </a:lnTo>
                    <a:lnTo>
                      <a:pt x="161" y="374"/>
                    </a:lnTo>
                    <a:lnTo>
                      <a:pt x="207" y="314"/>
                    </a:lnTo>
                    <a:lnTo>
                      <a:pt x="258" y="258"/>
                    </a:lnTo>
                    <a:lnTo>
                      <a:pt x="314" y="207"/>
                    </a:lnTo>
                    <a:lnTo>
                      <a:pt x="373" y="161"/>
                    </a:lnTo>
                    <a:lnTo>
                      <a:pt x="437" y="121"/>
                    </a:lnTo>
                    <a:lnTo>
                      <a:pt x="504" y="85"/>
                    </a:lnTo>
                    <a:lnTo>
                      <a:pt x="574" y="55"/>
                    </a:lnTo>
                    <a:lnTo>
                      <a:pt x="648" y="31"/>
                    </a:lnTo>
                    <a:lnTo>
                      <a:pt x="723" y="14"/>
                    </a:lnTo>
                    <a:lnTo>
                      <a:pt x="801" y="3"/>
                    </a:lnTo>
                    <a:lnTo>
                      <a:pt x="882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 32">
                <a:extLst>
                  <a:ext uri="{FF2B5EF4-FFF2-40B4-BE49-F238E27FC236}">
                    <a16:creationId xmlns:a16="http://schemas.microsoft.com/office/drawing/2014/main" id="{2E09CCAD-4207-47C4-B0DB-6BCCA1B47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400"/>
                <a:ext cx="1399" cy="1695"/>
              </a:xfrm>
              <a:custGeom>
                <a:avLst/>
                <a:gdLst>
                  <a:gd name="T0" fmla="*/ 150 w 2798"/>
                  <a:gd name="T1" fmla="*/ 0 h 3391"/>
                  <a:gd name="T2" fmla="*/ 1753 w 2798"/>
                  <a:gd name="T3" fmla="*/ 5 h 3391"/>
                  <a:gd name="T4" fmla="*/ 1924 w 2798"/>
                  <a:gd name="T5" fmla="*/ 31 h 3391"/>
                  <a:gd name="T6" fmla="*/ 2086 w 2798"/>
                  <a:gd name="T7" fmla="*/ 83 h 3391"/>
                  <a:gd name="T8" fmla="*/ 2237 w 2798"/>
                  <a:gd name="T9" fmla="*/ 157 h 3391"/>
                  <a:gd name="T10" fmla="*/ 2374 w 2798"/>
                  <a:gd name="T11" fmla="*/ 252 h 3391"/>
                  <a:gd name="T12" fmla="*/ 2495 w 2798"/>
                  <a:gd name="T13" fmla="*/ 365 h 3391"/>
                  <a:gd name="T14" fmla="*/ 2599 w 2798"/>
                  <a:gd name="T15" fmla="*/ 495 h 3391"/>
                  <a:gd name="T16" fmla="*/ 2683 w 2798"/>
                  <a:gd name="T17" fmla="*/ 640 h 3391"/>
                  <a:gd name="T18" fmla="*/ 2746 w 2798"/>
                  <a:gd name="T19" fmla="*/ 796 h 3391"/>
                  <a:gd name="T20" fmla="*/ 2785 w 2798"/>
                  <a:gd name="T21" fmla="*/ 964 h 3391"/>
                  <a:gd name="T22" fmla="*/ 2798 w 2798"/>
                  <a:gd name="T23" fmla="*/ 1139 h 3391"/>
                  <a:gd name="T24" fmla="*/ 2797 w 2798"/>
                  <a:gd name="T25" fmla="*/ 2502 h 3391"/>
                  <a:gd name="T26" fmla="*/ 2780 w 2798"/>
                  <a:gd name="T27" fmla="*/ 2553 h 3391"/>
                  <a:gd name="T28" fmla="*/ 2747 w 2798"/>
                  <a:gd name="T29" fmla="*/ 2595 h 3391"/>
                  <a:gd name="T30" fmla="*/ 1936 w 2798"/>
                  <a:gd name="T31" fmla="*/ 3365 h 3391"/>
                  <a:gd name="T32" fmla="*/ 1878 w 2798"/>
                  <a:gd name="T33" fmla="*/ 3387 h 3391"/>
                  <a:gd name="T34" fmla="*/ 1822 w 2798"/>
                  <a:gd name="T35" fmla="*/ 3389 h 3391"/>
                  <a:gd name="T36" fmla="*/ 1772 w 2798"/>
                  <a:gd name="T37" fmla="*/ 3372 h 3391"/>
                  <a:gd name="T38" fmla="*/ 1730 w 2798"/>
                  <a:gd name="T39" fmla="*/ 3340 h 3391"/>
                  <a:gd name="T40" fmla="*/ 984 w 2798"/>
                  <a:gd name="T41" fmla="*/ 2566 h 3391"/>
                  <a:gd name="T42" fmla="*/ 958 w 2798"/>
                  <a:gd name="T43" fmla="*/ 2507 h 3391"/>
                  <a:gd name="T44" fmla="*/ 955 w 2798"/>
                  <a:gd name="T45" fmla="*/ 1067 h 3391"/>
                  <a:gd name="T46" fmla="*/ 941 w 2798"/>
                  <a:gd name="T47" fmla="*/ 896 h 3391"/>
                  <a:gd name="T48" fmla="*/ 902 w 2798"/>
                  <a:gd name="T49" fmla="*/ 733 h 3391"/>
                  <a:gd name="T50" fmla="*/ 840 w 2798"/>
                  <a:gd name="T51" fmla="*/ 582 h 3391"/>
                  <a:gd name="T52" fmla="*/ 754 w 2798"/>
                  <a:gd name="T53" fmla="*/ 443 h 3391"/>
                  <a:gd name="T54" fmla="*/ 651 w 2798"/>
                  <a:gd name="T55" fmla="*/ 319 h 3391"/>
                  <a:gd name="T56" fmla="*/ 530 w 2798"/>
                  <a:gd name="T57" fmla="*/ 211 h 3391"/>
                  <a:gd name="T58" fmla="*/ 393 w 2798"/>
                  <a:gd name="T59" fmla="*/ 124 h 3391"/>
                  <a:gd name="T60" fmla="*/ 245 w 2798"/>
                  <a:gd name="T61" fmla="*/ 57 h 3391"/>
                  <a:gd name="T62" fmla="*/ 85 w 2798"/>
                  <a:gd name="T63" fmla="*/ 13 h 3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8" h="3391">
                    <a:moveTo>
                      <a:pt x="0" y="0"/>
                    </a:moveTo>
                    <a:lnTo>
                      <a:pt x="150" y="0"/>
                    </a:lnTo>
                    <a:lnTo>
                      <a:pt x="1665" y="1"/>
                    </a:lnTo>
                    <a:lnTo>
                      <a:pt x="1753" y="5"/>
                    </a:lnTo>
                    <a:lnTo>
                      <a:pt x="1840" y="15"/>
                    </a:lnTo>
                    <a:lnTo>
                      <a:pt x="1924" y="31"/>
                    </a:lnTo>
                    <a:lnTo>
                      <a:pt x="2006" y="54"/>
                    </a:lnTo>
                    <a:lnTo>
                      <a:pt x="2086" y="83"/>
                    </a:lnTo>
                    <a:lnTo>
                      <a:pt x="2163" y="117"/>
                    </a:lnTo>
                    <a:lnTo>
                      <a:pt x="2237" y="157"/>
                    </a:lnTo>
                    <a:lnTo>
                      <a:pt x="2307" y="202"/>
                    </a:lnTo>
                    <a:lnTo>
                      <a:pt x="2374" y="252"/>
                    </a:lnTo>
                    <a:lnTo>
                      <a:pt x="2436" y="306"/>
                    </a:lnTo>
                    <a:lnTo>
                      <a:pt x="2495" y="365"/>
                    </a:lnTo>
                    <a:lnTo>
                      <a:pt x="2549" y="428"/>
                    </a:lnTo>
                    <a:lnTo>
                      <a:pt x="2599" y="495"/>
                    </a:lnTo>
                    <a:lnTo>
                      <a:pt x="2644" y="566"/>
                    </a:lnTo>
                    <a:lnTo>
                      <a:pt x="2683" y="640"/>
                    </a:lnTo>
                    <a:lnTo>
                      <a:pt x="2717" y="717"/>
                    </a:lnTo>
                    <a:lnTo>
                      <a:pt x="2746" y="796"/>
                    </a:lnTo>
                    <a:lnTo>
                      <a:pt x="2768" y="880"/>
                    </a:lnTo>
                    <a:lnTo>
                      <a:pt x="2785" y="964"/>
                    </a:lnTo>
                    <a:lnTo>
                      <a:pt x="2796" y="1050"/>
                    </a:lnTo>
                    <a:lnTo>
                      <a:pt x="2798" y="1139"/>
                    </a:lnTo>
                    <a:lnTo>
                      <a:pt x="2798" y="2476"/>
                    </a:lnTo>
                    <a:lnTo>
                      <a:pt x="2797" y="2502"/>
                    </a:lnTo>
                    <a:lnTo>
                      <a:pt x="2790" y="2528"/>
                    </a:lnTo>
                    <a:lnTo>
                      <a:pt x="2780" y="2553"/>
                    </a:lnTo>
                    <a:lnTo>
                      <a:pt x="2766" y="2575"/>
                    </a:lnTo>
                    <a:lnTo>
                      <a:pt x="2747" y="2595"/>
                    </a:lnTo>
                    <a:lnTo>
                      <a:pt x="1961" y="3345"/>
                    </a:lnTo>
                    <a:lnTo>
                      <a:pt x="1936" y="3365"/>
                    </a:lnTo>
                    <a:lnTo>
                      <a:pt x="1908" y="3379"/>
                    </a:lnTo>
                    <a:lnTo>
                      <a:pt x="1878" y="3387"/>
                    </a:lnTo>
                    <a:lnTo>
                      <a:pt x="1848" y="3391"/>
                    </a:lnTo>
                    <a:lnTo>
                      <a:pt x="1822" y="3389"/>
                    </a:lnTo>
                    <a:lnTo>
                      <a:pt x="1796" y="3383"/>
                    </a:lnTo>
                    <a:lnTo>
                      <a:pt x="1772" y="3372"/>
                    </a:lnTo>
                    <a:lnTo>
                      <a:pt x="1750" y="3359"/>
                    </a:lnTo>
                    <a:lnTo>
                      <a:pt x="1730" y="3340"/>
                    </a:lnTo>
                    <a:lnTo>
                      <a:pt x="1003" y="2590"/>
                    </a:lnTo>
                    <a:lnTo>
                      <a:pt x="984" y="2566"/>
                    </a:lnTo>
                    <a:lnTo>
                      <a:pt x="968" y="2538"/>
                    </a:lnTo>
                    <a:lnTo>
                      <a:pt x="958" y="2507"/>
                    </a:lnTo>
                    <a:lnTo>
                      <a:pt x="955" y="2476"/>
                    </a:lnTo>
                    <a:lnTo>
                      <a:pt x="955" y="1067"/>
                    </a:lnTo>
                    <a:lnTo>
                      <a:pt x="951" y="980"/>
                    </a:lnTo>
                    <a:lnTo>
                      <a:pt x="941" y="896"/>
                    </a:lnTo>
                    <a:lnTo>
                      <a:pt x="925" y="814"/>
                    </a:lnTo>
                    <a:lnTo>
                      <a:pt x="902" y="733"/>
                    </a:lnTo>
                    <a:lnTo>
                      <a:pt x="873" y="657"/>
                    </a:lnTo>
                    <a:lnTo>
                      <a:pt x="840" y="582"/>
                    </a:lnTo>
                    <a:lnTo>
                      <a:pt x="799" y="510"/>
                    </a:lnTo>
                    <a:lnTo>
                      <a:pt x="754" y="443"/>
                    </a:lnTo>
                    <a:lnTo>
                      <a:pt x="705" y="379"/>
                    </a:lnTo>
                    <a:lnTo>
                      <a:pt x="651" y="319"/>
                    </a:lnTo>
                    <a:lnTo>
                      <a:pt x="593" y="263"/>
                    </a:lnTo>
                    <a:lnTo>
                      <a:pt x="530" y="211"/>
                    </a:lnTo>
                    <a:lnTo>
                      <a:pt x="464" y="165"/>
                    </a:lnTo>
                    <a:lnTo>
                      <a:pt x="393" y="124"/>
                    </a:lnTo>
                    <a:lnTo>
                      <a:pt x="321" y="88"/>
                    </a:lnTo>
                    <a:lnTo>
                      <a:pt x="245" y="57"/>
                    </a:lnTo>
                    <a:lnTo>
                      <a:pt x="165" y="31"/>
                    </a:lnTo>
                    <a:lnTo>
                      <a:pt x="8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E7E687F-14F1-425C-AA7D-50234BD52E9D}"/>
                </a:ext>
              </a:extLst>
            </p:cNvPr>
            <p:cNvSpPr txBox="1"/>
            <p:nvPr/>
          </p:nvSpPr>
          <p:spPr>
            <a:xfrm>
              <a:off x="1456871" y="1947169"/>
              <a:ext cx="1588308" cy="1614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Freedom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Flexibility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Control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Wealth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Liquidity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Timeline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Legacy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Dynasty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5AA553-D634-455E-A0D2-1AE82E2B7876}"/>
                </a:ext>
              </a:extLst>
            </p:cNvPr>
            <p:cNvSpPr txBox="1"/>
            <p:nvPr/>
          </p:nvSpPr>
          <p:spPr>
            <a:xfrm>
              <a:off x="3488245" y="1846965"/>
              <a:ext cx="2148800" cy="1998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Exit Objectives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 Drivers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Transfer Control/ Ownership / Management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Contingency Planning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Wealth Management/ Preservation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Successful exit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Exit Options</a:t>
              </a:r>
            </a:p>
            <a:p>
              <a:pPr marL="342900" marR="0" lvl="0" indent="-34290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28321D-9BF6-41BC-B91A-04464FCBA13D}"/>
                </a:ext>
              </a:extLst>
            </p:cNvPr>
            <p:cNvSpPr txBox="1"/>
            <p:nvPr/>
          </p:nvSpPr>
          <p:spPr>
            <a:xfrm>
              <a:off x="5693126" y="1955619"/>
              <a:ext cx="1931140" cy="1614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Exploration/Evaluation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Growth Process implementation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Exit integration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Track &amp; Measure for Excellence &amp; Value</a:t>
              </a:r>
            </a:p>
            <a:p>
              <a:pPr marL="285750" marR="0" lvl="0" indent="-28575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Implement the Transition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8F55A0F-F6BA-40FF-829F-85DDBC783D22}"/>
                </a:ext>
              </a:extLst>
            </p:cNvPr>
            <p:cNvSpPr txBox="1"/>
            <p:nvPr/>
          </p:nvSpPr>
          <p:spPr>
            <a:xfrm>
              <a:off x="3225639" y="4794399"/>
              <a:ext cx="2474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Exit Planning Stages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97B022-5906-4947-8EA9-64E76A365391}"/>
                </a:ext>
              </a:extLst>
            </p:cNvPr>
            <p:cNvSpPr txBox="1"/>
            <p:nvPr/>
          </p:nvSpPr>
          <p:spPr>
            <a:xfrm>
              <a:off x="1724266" y="1404473"/>
              <a:ext cx="1328887" cy="333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Exit Criteria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8E2A902-8001-450E-A125-397AF52D0C34}"/>
                </a:ext>
              </a:extLst>
            </p:cNvPr>
            <p:cNvSpPr txBox="1"/>
            <p:nvPr/>
          </p:nvSpPr>
          <p:spPr>
            <a:xfrm>
              <a:off x="3903000" y="1381054"/>
              <a:ext cx="1461776" cy="333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Exit Planning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8B0B336-EC37-4ABE-BF26-F856DDE7233E}"/>
                </a:ext>
              </a:extLst>
            </p:cNvPr>
            <p:cNvSpPr txBox="1"/>
            <p:nvPr/>
          </p:nvSpPr>
          <p:spPr>
            <a:xfrm>
              <a:off x="6025502" y="1399181"/>
              <a:ext cx="1461776" cy="589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Exit Strategy Stages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968619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</TotalTime>
  <Words>126</Words>
  <Application>Microsoft Macintosh PowerPoint</Application>
  <PresentationFormat>Widescreen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EXIT STRATEGY</vt:lpstr>
      <vt:lpstr>EXIT STRATEGY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367</cp:revision>
  <dcterms:created xsi:type="dcterms:W3CDTF">2013-10-09T19:52:03Z</dcterms:created>
  <dcterms:modified xsi:type="dcterms:W3CDTF">2019-05-17T09:36:20Z</dcterms:modified>
</cp:coreProperties>
</file>