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0" r:id="rId3"/>
    <p:sldId id="29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F"/>
    <a:srgbClr val="40B0FF"/>
    <a:srgbClr val="7F7F7F"/>
    <a:srgbClr val="002060"/>
    <a:srgbClr val="0070C0"/>
    <a:srgbClr val="00B0F0"/>
    <a:srgbClr val="005490"/>
    <a:srgbClr val="80CAFF"/>
    <a:srgbClr val="2A93FB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6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2128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08.02.2020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08.02.2020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69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87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1783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8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27262-9551-4E3E-BBA2-65F3F1B69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SUCCESSION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0FBA6-56F6-45B4-8597-7E1B5A7802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588391" cy="583200"/>
          </a:xfrm>
        </p:spPr>
        <p:txBody>
          <a:bodyPr>
            <a:normAutofit fontScale="92500"/>
          </a:bodyPr>
          <a:lstStyle/>
          <a:p>
            <a:r>
              <a:rPr lang="en-IN" dirty="0"/>
              <a:t>Organizational Development Succession Management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336630A-EF27-461B-95E1-7CD9682C31D4}"/>
              </a:ext>
            </a:extLst>
          </p:cNvPr>
          <p:cNvGrpSpPr/>
          <p:nvPr/>
        </p:nvGrpSpPr>
        <p:grpSpPr>
          <a:xfrm>
            <a:off x="497656" y="1620867"/>
            <a:ext cx="8148688" cy="3616267"/>
            <a:chOff x="450876" y="1653017"/>
            <a:chExt cx="8148688" cy="3616267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2A84DD1A-DF17-44F5-BFC9-66D57DA48AC5}"/>
                </a:ext>
              </a:extLst>
            </p:cNvPr>
            <p:cNvSpPr/>
            <p:nvPr/>
          </p:nvSpPr>
          <p:spPr>
            <a:xfrm rot="2705392">
              <a:off x="7044952" y="1653016"/>
              <a:ext cx="1487045" cy="1487049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D22304F5-772B-417A-85E2-63273E2916CD}"/>
                </a:ext>
              </a:extLst>
            </p:cNvPr>
            <p:cNvSpPr/>
            <p:nvPr/>
          </p:nvSpPr>
          <p:spPr>
            <a:xfrm rot="2705392">
              <a:off x="5436714" y="1653016"/>
              <a:ext cx="1487045" cy="1487049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55325AFE-6FA5-46F8-B8A3-0C43168ECDE6}"/>
                </a:ext>
              </a:extLst>
            </p:cNvPr>
            <p:cNvSpPr/>
            <p:nvPr/>
          </p:nvSpPr>
          <p:spPr>
            <a:xfrm rot="2705392">
              <a:off x="3828478" y="1653016"/>
              <a:ext cx="1487045" cy="1487049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2AB9877-E5EE-490D-A922-B869F9519A3D}"/>
                </a:ext>
              </a:extLst>
            </p:cNvPr>
            <p:cNvSpPr/>
            <p:nvPr/>
          </p:nvSpPr>
          <p:spPr>
            <a:xfrm rot="2705392">
              <a:off x="2220241" y="1653016"/>
              <a:ext cx="1487045" cy="1487049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9C87B685-3018-4817-B0C0-439F8099DD64}"/>
                </a:ext>
              </a:extLst>
            </p:cNvPr>
            <p:cNvSpPr/>
            <p:nvPr/>
          </p:nvSpPr>
          <p:spPr>
            <a:xfrm rot="2705392">
              <a:off x="612004" y="1653015"/>
              <a:ext cx="1487045" cy="1487049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E2BDB2A-A860-4676-B379-40573C18BE64}"/>
                </a:ext>
              </a:extLst>
            </p:cNvPr>
            <p:cNvCxnSpPr>
              <a:endCxn id="30" idx="5"/>
            </p:cNvCxnSpPr>
            <p:nvPr/>
          </p:nvCxnSpPr>
          <p:spPr>
            <a:xfrm>
              <a:off x="1253562" y="3104461"/>
              <a:ext cx="2336" cy="557303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D41B65-0CB5-4A25-9721-29DD5B693B85}"/>
                </a:ext>
              </a:extLst>
            </p:cNvPr>
            <p:cNvCxnSpPr/>
            <p:nvPr/>
          </p:nvCxnSpPr>
          <p:spPr>
            <a:xfrm>
              <a:off x="2877205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0F2CB3A-2DCD-428F-A0E1-88CBD9DE0D48}"/>
                </a:ext>
              </a:extLst>
            </p:cNvPr>
            <p:cNvCxnSpPr/>
            <p:nvPr/>
          </p:nvCxnSpPr>
          <p:spPr>
            <a:xfrm>
              <a:off x="451405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/>
              </a:solidFill>
              <a:prstDash val="sysDot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329471-039C-4AE8-9830-73FAE1226DD4}"/>
                </a:ext>
              </a:extLst>
            </p:cNvPr>
            <p:cNvCxnSpPr/>
            <p:nvPr/>
          </p:nvCxnSpPr>
          <p:spPr>
            <a:xfrm>
              <a:off x="6150897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D0BA0B-0765-4234-8944-339E47059579}"/>
                </a:ext>
              </a:extLst>
            </p:cNvPr>
            <p:cNvCxnSpPr/>
            <p:nvPr/>
          </p:nvCxnSpPr>
          <p:spPr>
            <a:xfrm>
              <a:off x="777454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26" name="Teardrop 25">
              <a:extLst>
                <a:ext uri="{FF2B5EF4-FFF2-40B4-BE49-F238E27FC236}">
                  <a16:creationId xmlns:a16="http://schemas.microsoft.com/office/drawing/2014/main" id="{B33551EB-E257-4DF1-860C-3A33FBE2BEFE}"/>
                </a:ext>
              </a:extLst>
            </p:cNvPr>
            <p:cNvSpPr/>
            <p:nvPr/>
          </p:nvSpPr>
          <p:spPr>
            <a:xfrm rot="2705392">
              <a:off x="697935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Teardrop 26">
              <a:extLst>
                <a:ext uri="{FF2B5EF4-FFF2-40B4-BE49-F238E27FC236}">
                  <a16:creationId xmlns:a16="http://schemas.microsoft.com/office/drawing/2014/main" id="{B8FB0722-A4C3-44A3-8AC9-E63B38A4B73D}"/>
                </a:ext>
              </a:extLst>
            </p:cNvPr>
            <p:cNvSpPr/>
            <p:nvPr/>
          </p:nvSpPr>
          <p:spPr>
            <a:xfrm rot="2705392">
              <a:off x="534723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4F8C7BD7-FA1A-43E6-A7CB-B12C5C57C0D4}"/>
                </a:ext>
              </a:extLst>
            </p:cNvPr>
            <p:cNvSpPr/>
            <p:nvPr/>
          </p:nvSpPr>
          <p:spPr>
            <a:xfrm rot="2705392">
              <a:off x="3715114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/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F0FE30D-E7B2-4AC9-AD27-D808113470EB}"/>
                </a:ext>
              </a:extLst>
            </p:cNvPr>
            <p:cNvSpPr/>
            <p:nvPr/>
          </p:nvSpPr>
          <p:spPr>
            <a:xfrm rot="2705392">
              <a:off x="208299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Teardrop 29">
              <a:extLst>
                <a:ext uri="{FF2B5EF4-FFF2-40B4-BE49-F238E27FC236}">
                  <a16:creationId xmlns:a16="http://schemas.microsoft.com/office/drawing/2014/main" id="{E3F3AE7E-83F9-4969-B905-1829E20932A3}"/>
                </a:ext>
              </a:extLst>
            </p:cNvPr>
            <p:cNvSpPr/>
            <p:nvPr/>
          </p:nvSpPr>
          <p:spPr>
            <a:xfrm rot="2705392">
              <a:off x="450876" y="3661763"/>
              <a:ext cx="1607521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628FAB-B089-443E-8E8D-B59E190B0F77}"/>
                </a:ext>
              </a:extLst>
            </p:cNvPr>
            <p:cNvSpPr txBox="1"/>
            <p:nvPr/>
          </p:nvSpPr>
          <p:spPr>
            <a:xfrm>
              <a:off x="707862" y="1934811"/>
              <a:ext cx="1212914" cy="82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Calibri"/>
                </a:rPr>
                <a:t>Definition of business imperative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Calibri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73E757-37AD-4B72-948A-1C4F9B48D1D2}"/>
                </a:ext>
              </a:extLst>
            </p:cNvPr>
            <p:cNvSpPr txBox="1"/>
            <p:nvPr/>
          </p:nvSpPr>
          <p:spPr>
            <a:xfrm>
              <a:off x="2310520" y="1991874"/>
              <a:ext cx="1334205" cy="809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Calibri"/>
                </a:rPr>
                <a:t>Identification of Key position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Calibri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D0DE499-D847-4403-8EC1-CA8CC7DA6B4F}"/>
                </a:ext>
              </a:extLst>
            </p:cNvPr>
            <p:cNvSpPr txBox="1"/>
            <p:nvPr/>
          </p:nvSpPr>
          <p:spPr>
            <a:xfrm>
              <a:off x="4024891" y="2025960"/>
              <a:ext cx="1334205" cy="624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Calibri"/>
                </a:rPr>
                <a:t>Talent Identification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Calibri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C86DEA-DED3-4DE1-A026-E742221FCA8C}"/>
                </a:ext>
              </a:extLst>
            </p:cNvPr>
            <p:cNvSpPr txBox="1"/>
            <p:nvPr/>
          </p:nvSpPr>
          <p:spPr>
            <a:xfrm>
              <a:off x="5657122" y="2065526"/>
              <a:ext cx="12129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Calibri"/>
                </a:rPr>
                <a:t>Succession Plan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Calibri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F83FBD-DD41-47C8-92DE-582B0F0A5217}"/>
                </a:ext>
              </a:extLst>
            </p:cNvPr>
            <p:cNvSpPr txBox="1"/>
            <p:nvPr/>
          </p:nvSpPr>
          <p:spPr>
            <a:xfrm>
              <a:off x="7265359" y="1966625"/>
              <a:ext cx="1334205" cy="82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Calibri"/>
                </a:rPr>
                <a:t>Individual development plans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Calibri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0F2B655-4679-4F4D-A262-823533992CEE}"/>
                </a:ext>
              </a:extLst>
            </p:cNvPr>
            <p:cNvSpPr/>
            <p:nvPr/>
          </p:nvSpPr>
          <p:spPr>
            <a:xfrm>
              <a:off x="648630" y="4002173"/>
              <a:ext cx="1356616" cy="894732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Business leaders involvement</a:t>
              </a:r>
            </a:p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s-ES" sz="1200" kern="0" dirty="0">
                  <a:cs typeface="Calibri"/>
                </a:rPr>
                <a:t>Governance agreement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B655881-2E30-4A50-B489-CAF5869609AD}"/>
                </a:ext>
              </a:extLst>
            </p:cNvPr>
            <p:cNvSpPr/>
            <p:nvPr/>
          </p:nvSpPr>
          <p:spPr>
            <a:xfrm>
              <a:off x="2370728" y="3848421"/>
              <a:ext cx="1541395" cy="130099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Workshops with relevant parties </a:t>
              </a:r>
            </a:p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s-ES" sz="1200" kern="0" dirty="0">
                  <a:cs typeface="Calibri"/>
                </a:rPr>
                <a:t>Key positions </a:t>
              </a:r>
            </a:p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Relevant competencies definition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A267E4-F67C-444A-A717-9E0807A39298}"/>
                </a:ext>
              </a:extLst>
            </p:cNvPr>
            <p:cNvSpPr/>
            <p:nvPr/>
          </p:nvSpPr>
          <p:spPr>
            <a:xfrm>
              <a:off x="4091151" y="3903877"/>
              <a:ext cx="1050055" cy="109786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Performance Management in Place </a:t>
              </a:r>
            </a:p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s-ES" sz="1200" kern="0" dirty="0">
                  <a:cs typeface="Calibri"/>
                </a:rPr>
                <a:t>Talent review process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2ECD20A-868B-431D-9772-DF682D2375B3}"/>
                </a:ext>
              </a:extLst>
            </p:cNvPr>
            <p:cNvSpPr/>
            <p:nvPr/>
          </p:nvSpPr>
          <p:spPr>
            <a:xfrm>
              <a:off x="5733334" y="4106370"/>
              <a:ext cx="1035443" cy="69160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Assigning the successors to key position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3475E26-51E0-4931-A898-0BBF5B6D4D45}"/>
                </a:ext>
              </a:extLst>
            </p:cNvPr>
            <p:cNvSpPr/>
            <p:nvPr/>
          </p:nvSpPr>
          <p:spPr>
            <a:xfrm>
              <a:off x="7257630" y="4014381"/>
              <a:ext cx="1044521" cy="894732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/>
                </a:rPr>
                <a:t>Successor’s development plan definition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44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27262-9551-4E3E-BBA2-65F3F1B69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SUCCESSION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0FBA6-56F6-45B4-8597-7E1B5A7802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588391" cy="583200"/>
          </a:xfrm>
        </p:spPr>
        <p:txBody>
          <a:bodyPr>
            <a:normAutofit fontScale="92500"/>
          </a:bodyPr>
          <a:lstStyle/>
          <a:p>
            <a:r>
              <a:rPr lang="en-IN" dirty="0"/>
              <a:t>Organizational Development Succession Management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336630A-EF27-461B-95E1-7CD9682C31D4}"/>
              </a:ext>
            </a:extLst>
          </p:cNvPr>
          <p:cNvGrpSpPr/>
          <p:nvPr/>
        </p:nvGrpSpPr>
        <p:grpSpPr>
          <a:xfrm>
            <a:off x="497656" y="1620867"/>
            <a:ext cx="8148688" cy="3616267"/>
            <a:chOff x="450876" y="1653017"/>
            <a:chExt cx="8148688" cy="3616267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2A84DD1A-DF17-44F5-BFC9-66D57DA48AC5}"/>
                </a:ext>
              </a:extLst>
            </p:cNvPr>
            <p:cNvSpPr/>
            <p:nvPr/>
          </p:nvSpPr>
          <p:spPr>
            <a:xfrm rot="2705392">
              <a:off x="7044952" y="1653016"/>
              <a:ext cx="1487045" cy="1487049"/>
            </a:xfrm>
            <a:prstGeom prst="teardrop">
              <a:avLst/>
            </a:prstGeom>
            <a:solidFill>
              <a:schemeClr val="accent5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D22304F5-772B-417A-85E2-63273E2916CD}"/>
                </a:ext>
              </a:extLst>
            </p:cNvPr>
            <p:cNvSpPr/>
            <p:nvPr/>
          </p:nvSpPr>
          <p:spPr>
            <a:xfrm rot="2705392">
              <a:off x="5436714" y="1653016"/>
              <a:ext cx="1487045" cy="1487049"/>
            </a:xfrm>
            <a:prstGeom prst="teardrop">
              <a:avLst/>
            </a:pr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55325AFE-6FA5-46F8-B8A3-0C43168ECDE6}"/>
                </a:ext>
              </a:extLst>
            </p:cNvPr>
            <p:cNvSpPr/>
            <p:nvPr/>
          </p:nvSpPr>
          <p:spPr>
            <a:xfrm rot="2705392">
              <a:off x="3828478" y="1653016"/>
              <a:ext cx="1487045" cy="1487049"/>
            </a:xfrm>
            <a:prstGeom prst="teardrop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2AB9877-E5EE-490D-A922-B869F9519A3D}"/>
                </a:ext>
              </a:extLst>
            </p:cNvPr>
            <p:cNvSpPr/>
            <p:nvPr/>
          </p:nvSpPr>
          <p:spPr>
            <a:xfrm rot="2705392">
              <a:off x="2220241" y="1653016"/>
              <a:ext cx="1487045" cy="1487049"/>
            </a:xfrm>
            <a:prstGeom prst="teardrop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9C87B685-3018-4817-B0C0-439F8099DD64}"/>
                </a:ext>
              </a:extLst>
            </p:cNvPr>
            <p:cNvSpPr/>
            <p:nvPr/>
          </p:nvSpPr>
          <p:spPr>
            <a:xfrm rot="2705392">
              <a:off x="612004" y="1653015"/>
              <a:ext cx="1487045" cy="1487049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E2BDB2A-A860-4676-B379-40573C18BE64}"/>
                </a:ext>
              </a:extLst>
            </p:cNvPr>
            <p:cNvCxnSpPr>
              <a:endCxn id="30" idx="5"/>
            </p:cNvCxnSpPr>
            <p:nvPr/>
          </p:nvCxnSpPr>
          <p:spPr>
            <a:xfrm>
              <a:off x="1253562" y="3104461"/>
              <a:ext cx="2336" cy="557303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D41B65-0CB5-4A25-9721-29DD5B693B85}"/>
                </a:ext>
              </a:extLst>
            </p:cNvPr>
            <p:cNvCxnSpPr/>
            <p:nvPr/>
          </p:nvCxnSpPr>
          <p:spPr>
            <a:xfrm>
              <a:off x="2877205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0F2CB3A-2DCD-428F-A0E1-88CBD9DE0D48}"/>
                </a:ext>
              </a:extLst>
            </p:cNvPr>
            <p:cNvCxnSpPr/>
            <p:nvPr/>
          </p:nvCxnSpPr>
          <p:spPr>
            <a:xfrm>
              <a:off x="451405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329471-039C-4AE8-9830-73FAE1226DD4}"/>
                </a:ext>
              </a:extLst>
            </p:cNvPr>
            <p:cNvCxnSpPr/>
            <p:nvPr/>
          </p:nvCxnSpPr>
          <p:spPr>
            <a:xfrm>
              <a:off x="6150897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D0BA0B-0765-4234-8944-339E47059579}"/>
                </a:ext>
              </a:extLst>
            </p:cNvPr>
            <p:cNvCxnSpPr/>
            <p:nvPr/>
          </p:nvCxnSpPr>
          <p:spPr>
            <a:xfrm>
              <a:off x="777454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26" name="Teardrop 25">
              <a:extLst>
                <a:ext uri="{FF2B5EF4-FFF2-40B4-BE49-F238E27FC236}">
                  <a16:creationId xmlns:a16="http://schemas.microsoft.com/office/drawing/2014/main" id="{B33551EB-E257-4DF1-860C-3A33FBE2BEFE}"/>
                </a:ext>
              </a:extLst>
            </p:cNvPr>
            <p:cNvSpPr/>
            <p:nvPr/>
          </p:nvSpPr>
          <p:spPr>
            <a:xfrm rot="2705392">
              <a:off x="697935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ardrop 26">
              <a:extLst>
                <a:ext uri="{FF2B5EF4-FFF2-40B4-BE49-F238E27FC236}">
                  <a16:creationId xmlns:a16="http://schemas.microsoft.com/office/drawing/2014/main" id="{B8FB0722-A4C3-44A3-8AC9-E63B38A4B73D}"/>
                </a:ext>
              </a:extLst>
            </p:cNvPr>
            <p:cNvSpPr/>
            <p:nvPr/>
          </p:nvSpPr>
          <p:spPr>
            <a:xfrm rot="2705392">
              <a:off x="534723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4F8C7BD7-FA1A-43E6-A7CB-B12C5C57C0D4}"/>
                </a:ext>
              </a:extLst>
            </p:cNvPr>
            <p:cNvSpPr/>
            <p:nvPr/>
          </p:nvSpPr>
          <p:spPr>
            <a:xfrm rot="2705392">
              <a:off x="3715114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F0FE30D-E7B2-4AC9-AD27-D808113470EB}"/>
                </a:ext>
              </a:extLst>
            </p:cNvPr>
            <p:cNvSpPr/>
            <p:nvPr/>
          </p:nvSpPr>
          <p:spPr>
            <a:xfrm rot="2705392">
              <a:off x="208299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Teardrop 29">
              <a:extLst>
                <a:ext uri="{FF2B5EF4-FFF2-40B4-BE49-F238E27FC236}">
                  <a16:creationId xmlns:a16="http://schemas.microsoft.com/office/drawing/2014/main" id="{E3F3AE7E-83F9-4969-B905-1829E20932A3}"/>
                </a:ext>
              </a:extLst>
            </p:cNvPr>
            <p:cNvSpPr/>
            <p:nvPr/>
          </p:nvSpPr>
          <p:spPr>
            <a:xfrm rot="2705392">
              <a:off x="450876" y="3661763"/>
              <a:ext cx="1607521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628FAB-B089-443E-8E8D-B59E190B0F77}"/>
                </a:ext>
              </a:extLst>
            </p:cNvPr>
            <p:cNvSpPr txBox="1"/>
            <p:nvPr/>
          </p:nvSpPr>
          <p:spPr>
            <a:xfrm>
              <a:off x="707862" y="1934811"/>
              <a:ext cx="1212914" cy="82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Definition of business imperative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73E757-37AD-4B72-948A-1C4F9B48D1D2}"/>
                </a:ext>
              </a:extLst>
            </p:cNvPr>
            <p:cNvSpPr txBox="1"/>
            <p:nvPr/>
          </p:nvSpPr>
          <p:spPr>
            <a:xfrm>
              <a:off x="2310520" y="1991874"/>
              <a:ext cx="1334205" cy="809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Identification of Key position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D0DE499-D847-4403-8EC1-CA8CC7DA6B4F}"/>
                </a:ext>
              </a:extLst>
            </p:cNvPr>
            <p:cNvSpPr txBox="1"/>
            <p:nvPr/>
          </p:nvSpPr>
          <p:spPr>
            <a:xfrm>
              <a:off x="4024891" y="2025960"/>
              <a:ext cx="1334205" cy="624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Talent Identification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C86DEA-DED3-4DE1-A026-E742221FCA8C}"/>
                </a:ext>
              </a:extLst>
            </p:cNvPr>
            <p:cNvSpPr txBox="1"/>
            <p:nvPr/>
          </p:nvSpPr>
          <p:spPr>
            <a:xfrm>
              <a:off x="5657122" y="2065526"/>
              <a:ext cx="12129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Succession Plan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F83FBD-DD41-47C8-92DE-582B0F0A5217}"/>
                </a:ext>
              </a:extLst>
            </p:cNvPr>
            <p:cNvSpPr txBox="1"/>
            <p:nvPr/>
          </p:nvSpPr>
          <p:spPr>
            <a:xfrm>
              <a:off x="7265359" y="1966625"/>
              <a:ext cx="1334205" cy="82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Individual development plans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0F2B655-4679-4F4D-A262-823533992CEE}"/>
                </a:ext>
              </a:extLst>
            </p:cNvPr>
            <p:cNvSpPr/>
            <p:nvPr/>
          </p:nvSpPr>
          <p:spPr>
            <a:xfrm>
              <a:off x="648630" y="4002173"/>
              <a:ext cx="1356616" cy="894732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Business leaders involvement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Governance agreement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B655881-2E30-4A50-B489-CAF5869609AD}"/>
                </a:ext>
              </a:extLst>
            </p:cNvPr>
            <p:cNvSpPr/>
            <p:nvPr/>
          </p:nvSpPr>
          <p:spPr>
            <a:xfrm>
              <a:off x="2350632" y="3848421"/>
              <a:ext cx="1541395" cy="130099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Workshops with relevant parties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Key positions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Relevant competencies definition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A267E4-F67C-444A-A717-9E0807A39298}"/>
                </a:ext>
              </a:extLst>
            </p:cNvPr>
            <p:cNvSpPr/>
            <p:nvPr/>
          </p:nvSpPr>
          <p:spPr>
            <a:xfrm>
              <a:off x="4091151" y="3903877"/>
              <a:ext cx="1050055" cy="109786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Performance Management in Place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Talent review process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2ECD20A-868B-431D-9772-DF682D2375B3}"/>
                </a:ext>
              </a:extLst>
            </p:cNvPr>
            <p:cNvSpPr/>
            <p:nvPr/>
          </p:nvSpPr>
          <p:spPr>
            <a:xfrm>
              <a:off x="5733334" y="4106370"/>
              <a:ext cx="1035443" cy="69160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Assigning the successors to key position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3475E26-51E0-4931-A898-0BBF5B6D4D45}"/>
                </a:ext>
              </a:extLst>
            </p:cNvPr>
            <p:cNvSpPr/>
            <p:nvPr/>
          </p:nvSpPr>
          <p:spPr>
            <a:xfrm>
              <a:off x="7257630" y="4014381"/>
              <a:ext cx="1044521" cy="894732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Successor’s development plan definition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42354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104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SUCCESSION MANAGEMENT</vt:lpstr>
      <vt:lpstr>SUCCESSION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743</cp:revision>
  <dcterms:created xsi:type="dcterms:W3CDTF">2013-10-09T19:52:03Z</dcterms:created>
  <dcterms:modified xsi:type="dcterms:W3CDTF">2020-02-08T03:54:13Z</dcterms:modified>
</cp:coreProperties>
</file>